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354" r:id="rId2"/>
    <p:sldId id="256" r:id="rId3"/>
    <p:sldId id="261" r:id="rId4"/>
    <p:sldId id="375" r:id="rId5"/>
    <p:sldId id="395" r:id="rId6"/>
    <p:sldId id="396" r:id="rId7"/>
    <p:sldId id="388" r:id="rId8"/>
    <p:sldId id="397" r:id="rId9"/>
    <p:sldId id="398" r:id="rId10"/>
    <p:sldId id="377" r:id="rId11"/>
    <p:sldId id="391" r:id="rId12"/>
    <p:sldId id="392" r:id="rId13"/>
    <p:sldId id="399" r:id="rId14"/>
    <p:sldId id="400" r:id="rId15"/>
    <p:sldId id="401" r:id="rId16"/>
    <p:sldId id="402" r:id="rId17"/>
    <p:sldId id="403" r:id="rId18"/>
    <p:sldId id="404" r:id="rId19"/>
    <p:sldId id="405" r:id="rId20"/>
    <p:sldId id="406" r:id="rId21"/>
    <p:sldId id="407" r:id="rId22"/>
    <p:sldId id="408" r:id="rId23"/>
    <p:sldId id="409" r:id="rId24"/>
    <p:sldId id="410" r:id="rId25"/>
    <p:sldId id="411" r:id="rId26"/>
    <p:sldId id="412" r:id="rId27"/>
    <p:sldId id="413" r:id="rId28"/>
    <p:sldId id="415" r:id="rId29"/>
    <p:sldId id="414" r:id="rId30"/>
    <p:sldId id="416" r:id="rId31"/>
    <p:sldId id="417" r:id="rId32"/>
    <p:sldId id="418" r:id="rId33"/>
    <p:sldId id="419" r:id="rId34"/>
    <p:sldId id="420" r:id="rId35"/>
    <p:sldId id="421" r:id="rId36"/>
    <p:sldId id="422" r:id="rId37"/>
    <p:sldId id="423" r:id="rId38"/>
    <p:sldId id="424" r:id="rId39"/>
    <p:sldId id="425" r:id="rId40"/>
    <p:sldId id="426" r:id="rId41"/>
    <p:sldId id="386" r:id="rId4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DE5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12" autoAdjust="0"/>
    <p:restoredTop sz="94624" autoAdjust="0"/>
  </p:normalViewPr>
  <p:slideViewPr>
    <p:cSldViewPr>
      <p:cViewPr>
        <p:scale>
          <a:sx n="70" d="100"/>
          <a:sy n="70" d="100"/>
        </p:scale>
        <p:origin x="-1302" y="6"/>
      </p:cViewPr>
      <p:guideLst>
        <p:guide orient="horz" pos="2160"/>
        <p:guide pos="2880"/>
      </p:guideLst>
    </p:cSldViewPr>
  </p:slideViewPr>
  <p:outlineViewPr>
    <p:cViewPr>
      <p:scale>
        <a:sx n="33" d="100"/>
        <a:sy n="33" d="100"/>
      </p:scale>
      <p:origin x="0" y="93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B8ABB09-4A1D-463E-8065-109CC2B7EFAA}" type="datetimeFigureOut">
              <a:rPr lang="ar-SA" smtClean="0"/>
              <a:pPr/>
              <a:t>23/07/1441</a:t>
            </a:fld>
            <a:endParaRPr lang="ar-S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3" name="Footer Placeholder 2"/>
          <p:cNvSpPr>
            <a:spLocks noGrp="1"/>
          </p:cNvSpPr>
          <p:nvPr>
            <p:ph type="ftr" sz="quarter" idx="11"/>
          </p:nvPr>
        </p:nvSpPr>
        <p:spPr/>
        <p:txBody>
          <a:bodyPr/>
          <a:lstStyle>
            <a:extLst/>
          </a:lstStyle>
          <a:p>
            <a:endParaRPr lang="ar-SA"/>
          </a:p>
        </p:txBody>
      </p:sp>
      <p:sp>
        <p:nvSpPr>
          <p:cNvPr id="4" name="Slide Number Placeholder 3"/>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B8ABB09-4A1D-463E-8065-109CC2B7EFAA}" type="datetimeFigureOut">
              <a:rPr lang="ar-SA" smtClean="0"/>
              <a:pPr/>
              <a:t>23/07/1441</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B8ABB09-4A1D-463E-8065-109CC2B7EFAA}" type="datetimeFigureOut">
              <a:rPr lang="ar-SA" smtClean="0"/>
              <a:pPr/>
              <a:t>23/07/1441</a:t>
            </a:fld>
            <a:endParaRPr lang="ar-S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B34F065-1154-456A-91E3-76DE8E75E17B}" type="slidenum">
              <a:rPr lang="ar-SA" smtClean="0"/>
              <a:pPr/>
              <a:t>‹#›</a:t>
            </a:fld>
            <a:endParaRPr lang="ar-S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8ABB09-4A1D-463E-8065-109CC2B7EFAA}" type="datetimeFigureOut">
              <a:rPr lang="ar-SA" smtClean="0"/>
              <a:pPr/>
              <a:t>23/07/1441</a:t>
            </a:fld>
            <a:endParaRPr lang="ar-S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med">
    <p:wedge/>
  </p:transition>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نتيجة بحث الصور عن الفكر التربوى"/>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2000232" y="928670"/>
            <a:ext cx="4786346" cy="1357322"/>
          </a:xfrm>
          <a:solidFill>
            <a:srgbClr val="92D050"/>
          </a:solidFill>
          <a:ln w="76200">
            <a:solidFill>
              <a:srgbClr val="00B050"/>
            </a:solidFill>
          </a:ln>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EG" sz="4400" dirty="0" smtClean="0">
                <a:solidFill>
                  <a:srgbClr val="FF0000"/>
                </a:solidFill>
                <a:effectLst>
                  <a:outerShdw blurRad="38100" dist="38100" dir="2700000" algn="tl">
                    <a:srgbClr val="000000">
                      <a:alpha val="43137"/>
                    </a:srgbClr>
                  </a:outerShdw>
                </a:effectLst>
              </a:rPr>
              <a:t>محاضرات مقرر </a:t>
            </a:r>
            <a:br>
              <a:rPr lang="ar-EG" sz="4400" dirty="0" smtClean="0">
                <a:solidFill>
                  <a:srgbClr val="FF0000"/>
                </a:solidFill>
                <a:effectLst>
                  <a:outerShdw blurRad="38100" dist="38100" dir="2700000" algn="tl">
                    <a:srgbClr val="000000">
                      <a:alpha val="43137"/>
                    </a:srgbClr>
                  </a:outerShdw>
                </a:effectLst>
              </a:rPr>
            </a:br>
            <a:r>
              <a:rPr lang="ar-EG" sz="4400" dirty="0" smtClean="0">
                <a:solidFill>
                  <a:srgbClr val="FF0000"/>
                </a:solidFill>
                <a:effectLst>
                  <a:outerShdw blurRad="38100" dist="38100" dir="2700000" algn="tl">
                    <a:srgbClr val="000000">
                      <a:alpha val="43137"/>
                    </a:srgbClr>
                  </a:outerShdw>
                </a:effectLst>
              </a:rPr>
              <a:t>الفكر التربوى وتطبيقاته</a:t>
            </a:r>
            <a:endParaRPr lang="en-US" sz="4400" dirty="0">
              <a:solidFill>
                <a:srgbClr val="FF0000"/>
              </a:solidFill>
              <a:effectLst>
                <a:outerShdw blurRad="38100" dist="38100" dir="2700000" algn="tl">
                  <a:srgbClr val="000000">
                    <a:alpha val="43137"/>
                  </a:srgbClr>
                </a:outerShdw>
              </a:effectLst>
            </a:endParaRPr>
          </a:p>
        </p:txBody>
      </p:sp>
      <p:sp>
        <p:nvSpPr>
          <p:cNvPr id="7" name="TextBox 6"/>
          <p:cNvSpPr txBox="1"/>
          <p:nvPr/>
        </p:nvSpPr>
        <p:spPr>
          <a:xfrm>
            <a:off x="1643042" y="2714620"/>
            <a:ext cx="6000792" cy="1569660"/>
          </a:xfrm>
          <a:prstGeom prst="rect">
            <a:avLst/>
          </a:prstGeom>
          <a:noFill/>
        </p:spPr>
        <p:txBody>
          <a:bodyPr wrap="square" rtlCol="0">
            <a:spAutoFit/>
          </a:bodyPr>
          <a:lstStyle/>
          <a:p>
            <a:pPr algn="ctr"/>
            <a:r>
              <a:rPr lang="ar-EG" sz="2400" b="1" dirty="0" smtClean="0">
                <a:solidFill>
                  <a:schemeClr val="tx1">
                    <a:lumMod val="95000"/>
                    <a:lumOff val="5000"/>
                  </a:schemeClr>
                </a:solidFill>
              </a:rPr>
              <a:t>الفصل الدراسى الثانى 2019/2020</a:t>
            </a:r>
          </a:p>
          <a:p>
            <a:pPr algn="ctr"/>
            <a:r>
              <a:rPr lang="ar-EG" sz="2400" b="1" dirty="0" smtClean="0">
                <a:solidFill>
                  <a:schemeClr val="tx1">
                    <a:lumMod val="95000"/>
                    <a:lumOff val="5000"/>
                  </a:schemeClr>
                </a:solidFill>
              </a:rPr>
              <a:t>الفرفة الرابعة </a:t>
            </a:r>
            <a:r>
              <a:rPr lang="en-US" sz="2400" b="1" dirty="0" err="1" smtClean="0">
                <a:solidFill>
                  <a:schemeClr val="tx1">
                    <a:lumMod val="95000"/>
                    <a:lumOff val="5000"/>
                  </a:schemeClr>
                </a:solidFill>
              </a:rPr>
              <a:t>Edu</a:t>
            </a:r>
            <a:r>
              <a:rPr lang="en-US" sz="2400" b="1" dirty="0" smtClean="0">
                <a:solidFill>
                  <a:schemeClr val="tx1">
                    <a:lumMod val="95000"/>
                    <a:lumOff val="5000"/>
                  </a:schemeClr>
                </a:solidFill>
              </a:rPr>
              <a:t> 421</a:t>
            </a:r>
          </a:p>
          <a:p>
            <a:pPr algn="ctr"/>
            <a:r>
              <a:rPr lang="ar-EG" sz="2400" b="1" smtClean="0">
                <a:solidFill>
                  <a:schemeClr val="tx1">
                    <a:lumMod val="95000"/>
                    <a:lumOff val="5000"/>
                  </a:schemeClr>
                </a:solidFill>
              </a:rPr>
              <a:t>برنامج </a:t>
            </a:r>
            <a:r>
              <a:rPr lang="ar-EG" sz="2400" b="1" dirty="0" smtClean="0">
                <a:solidFill>
                  <a:schemeClr val="tx1">
                    <a:lumMod val="95000"/>
                    <a:lumOff val="5000"/>
                  </a:schemeClr>
                </a:solidFill>
              </a:rPr>
              <a:t>التعليم </a:t>
            </a:r>
            <a:r>
              <a:rPr lang="ar-EG" sz="2400" b="1" smtClean="0">
                <a:solidFill>
                  <a:schemeClr val="tx1">
                    <a:lumMod val="95000"/>
                    <a:lumOff val="5000"/>
                  </a:schemeClr>
                </a:solidFill>
              </a:rPr>
              <a:t>باللغة </a:t>
            </a:r>
            <a:r>
              <a:rPr lang="ar-EG" sz="2400" b="1" smtClean="0">
                <a:solidFill>
                  <a:schemeClr val="tx1">
                    <a:lumMod val="95000"/>
                    <a:lumOff val="5000"/>
                  </a:schemeClr>
                </a:solidFill>
              </a:rPr>
              <a:t>الإنجليزية </a:t>
            </a:r>
          </a:p>
          <a:p>
            <a:pPr algn="ctr"/>
            <a:r>
              <a:rPr lang="ar-EG" sz="2400" b="1" smtClean="0">
                <a:solidFill>
                  <a:schemeClr val="tx1">
                    <a:lumMod val="95000"/>
                    <a:lumOff val="5000"/>
                  </a:schemeClr>
                </a:solidFill>
              </a:rPr>
              <a:t>(شعبة كيمياء وفيزياء)</a:t>
            </a:r>
            <a:endParaRPr lang="en-US" sz="2400" b="1" dirty="0">
              <a:solidFill>
                <a:schemeClr val="tx1">
                  <a:lumMod val="95000"/>
                  <a:lumOff val="5000"/>
                </a:schemeClr>
              </a:solidFill>
            </a:endParaRPr>
          </a:p>
        </p:txBody>
      </p:sp>
      <p:sp>
        <p:nvSpPr>
          <p:cNvPr id="12" name="TextBox 11"/>
          <p:cNvSpPr txBox="1"/>
          <p:nvPr/>
        </p:nvSpPr>
        <p:spPr>
          <a:xfrm>
            <a:off x="2928926" y="4786322"/>
            <a:ext cx="3857652" cy="1200329"/>
          </a:xfrm>
          <a:prstGeom prst="rect">
            <a:avLst/>
          </a:prstGeom>
          <a:noFill/>
        </p:spPr>
        <p:txBody>
          <a:bodyPr wrap="square" rtlCol="0">
            <a:spAutoFit/>
          </a:bodyPr>
          <a:lstStyle/>
          <a:p>
            <a:pPr algn="ctr"/>
            <a:r>
              <a:rPr lang="ar-SA" sz="3200" b="1" dirty="0" smtClean="0">
                <a:solidFill>
                  <a:srgbClr val="C00000"/>
                </a:solidFill>
              </a:rPr>
              <a:t>أ.د/ </a:t>
            </a:r>
            <a:r>
              <a:rPr lang="ar-EG" sz="3200" b="1" dirty="0" smtClean="0">
                <a:solidFill>
                  <a:srgbClr val="C00000"/>
                </a:solidFill>
              </a:rPr>
              <a:t>كمال أحمد رباح</a:t>
            </a:r>
            <a:endParaRPr lang="en-US" sz="3200" dirty="0" smtClean="0">
              <a:solidFill>
                <a:srgbClr val="C00000"/>
              </a:solidFill>
            </a:endParaRPr>
          </a:p>
          <a:p>
            <a:pPr algn="ctr"/>
            <a:r>
              <a:rPr lang="ar-SA" sz="2000" b="1" dirty="0" smtClean="0">
                <a:solidFill>
                  <a:srgbClr val="002060"/>
                </a:solidFill>
              </a:rPr>
              <a:t>أستاذ أصول التربية</a:t>
            </a:r>
            <a:endParaRPr lang="en-US" sz="2000" dirty="0" smtClean="0">
              <a:solidFill>
                <a:srgbClr val="002060"/>
              </a:solidFill>
            </a:endParaRPr>
          </a:p>
          <a:p>
            <a:pPr algn="ctr"/>
            <a:r>
              <a:rPr lang="ar-SA" sz="2000" b="1" dirty="0" smtClean="0">
                <a:solidFill>
                  <a:srgbClr val="002060"/>
                </a:solidFill>
              </a:rPr>
              <a:t>كلية التربية – جامعة طنطا</a:t>
            </a:r>
            <a:endParaRPr lang="en-US" sz="2000" dirty="0" smtClean="0">
              <a:solidFill>
                <a:srgbClr val="00206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diamond(in)">
                                      <p:cBhvr>
                                        <p:cTn id="13" dur="2000"/>
                                        <p:tgtEl>
                                          <p:spTgt spid="1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2">
                                            <p:txEl>
                                              <p:pRg st="1" end="1"/>
                                            </p:txEl>
                                          </p:spTgt>
                                        </p:tgtEl>
                                        <p:attrNameLst>
                                          <p:attrName>style.visibility</p:attrName>
                                        </p:attrNameLst>
                                      </p:cBhvr>
                                      <p:to>
                                        <p:strVal val="visible"/>
                                      </p:to>
                                    </p:set>
                                    <p:animEffect transition="in" filter="diamond(in)">
                                      <p:cBhvr>
                                        <p:cTn id="18" dur="2000"/>
                                        <p:tgtEl>
                                          <p:spTgt spid="1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Effect transition="in" filter="diamond(in)">
                                      <p:cBhvr>
                                        <p:cTn id="23" dur="20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descr="C:\Users\Dell\Desktop\أفلاطون.png"/>
          <p:cNvPicPr>
            <a:picLocks noChangeAspect="1" noChangeArrowheads="1"/>
          </p:cNvPicPr>
          <p:nvPr/>
        </p:nvPicPr>
        <p:blipFill>
          <a:blip r:embed="rId2"/>
          <a:srcRect/>
          <a:stretch>
            <a:fillRect/>
          </a:stretch>
        </p:blipFill>
        <p:spPr bwMode="auto">
          <a:xfrm>
            <a:off x="0" y="1571612"/>
            <a:ext cx="2643206" cy="48577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1928794" y="1643050"/>
            <a:ext cx="6943716" cy="2571768"/>
          </a:xfrm>
        </p:spPr>
        <p:txBody>
          <a:bodyPr>
            <a:noAutofit/>
          </a:bodyPr>
          <a:lstStyle/>
          <a:p>
            <a:pPr algn="just"/>
            <a:r>
              <a:rPr lang="ar-EG" sz="3600" b="1" dirty="0" smtClean="0">
                <a:solidFill>
                  <a:srgbClr val="C00000"/>
                </a:solidFill>
              </a:rPr>
              <a:t>هذه المحاضرة سنتناول فيها المفكر والفيلسوف (أفلاطون) كممثل للفكر التربوى المثالى.</a:t>
            </a:r>
            <a:endParaRPr lang="en-US" sz="3600" b="1" dirty="0" smtClean="0">
              <a:solidFill>
                <a:srgbClr val="C00000"/>
              </a:solidFill>
            </a:endParaRPr>
          </a:p>
          <a:p>
            <a:pPr algn="just">
              <a:buNone/>
            </a:pPr>
            <a:r>
              <a:rPr lang="ar-EG" sz="3600" b="1" dirty="0" smtClean="0"/>
              <a:t>	سأترك لأبنائى الطلبة والطالبات قراءة حياة الفيلسوف مع التأكيد على أن حياة الفيلسوف جزء من فلسفته.</a:t>
            </a:r>
            <a:endParaRPr lang="en-US" sz="3600" b="1" dirty="0" smtClean="0"/>
          </a:p>
          <a:p>
            <a:pPr algn="just">
              <a:buNone/>
            </a:pPr>
            <a:r>
              <a:rPr lang="ar-EG" sz="3600" b="1" dirty="0" smtClean="0"/>
              <a:t>	سأتناول بالشرح والتحليل: (نظرية الوجود – نظرية المعرفة – نظرية القيم).</a:t>
            </a:r>
            <a:endParaRPr lang="en-US" sz="36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الثانية</a:t>
            </a:r>
            <a:endParaRPr lang="en-US"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checkerboard(across)">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checkerboard(across)">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checkerboard(across)">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P spid="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1571612"/>
            <a:ext cx="8229600" cy="2571768"/>
          </a:xfrm>
        </p:spPr>
        <p:txBody>
          <a:bodyPr>
            <a:noAutofit/>
          </a:bodyPr>
          <a:lstStyle/>
          <a:p>
            <a:pPr algn="just"/>
            <a:r>
              <a:rPr lang="ar-EG" sz="3200" b="1" dirty="0" smtClean="0">
                <a:solidFill>
                  <a:srgbClr val="C00000"/>
                </a:solidFill>
              </a:rPr>
              <a:t>قسم أفلاطون الوجود قسمة ثنائية إلى عالمين:</a:t>
            </a:r>
            <a:endParaRPr lang="en-US" sz="3200" b="1" dirty="0" smtClean="0">
              <a:solidFill>
                <a:srgbClr val="C00000"/>
              </a:solidFill>
            </a:endParaRPr>
          </a:p>
          <a:p>
            <a:pPr marL="624078" lvl="0" indent="-514350" algn="just">
              <a:buFont typeface="+mj-lt"/>
              <a:buAutoNum type="arabicPeriod"/>
            </a:pPr>
            <a:r>
              <a:rPr lang="ar-EG" sz="3200" b="1" dirty="0" smtClean="0"/>
              <a:t>عالم أسماه العالم المحسوس (عالمنا الذى نعيش فيه) ومن صفاته (التغير – الكثرة – الصرورة) ويدرك عن طريق الحواس ، ولذا فهذا العالم (حسى – نسبى – متغير – جزئى – ظنى).</a:t>
            </a:r>
            <a:endParaRPr lang="en-US" sz="3200" b="1" dirty="0" smtClean="0"/>
          </a:p>
          <a:p>
            <a:pPr marL="624078" lvl="0" indent="-514350" algn="just">
              <a:buFont typeface="+mj-lt"/>
              <a:buAutoNum type="arabicPeriod"/>
            </a:pPr>
            <a:r>
              <a:rPr lang="ar-EG" sz="3200" b="1" dirty="0" smtClean="0"/>
              <a:t>عالم آخر مفارق اسماه العالم المعقول أو (عالم المثل) يتصف بالثبات ويُدرك عن طريق العقل. ولذا فهذا العالم (عقلى – مُطلق  - ثابت – يقينى – كلى).</a:t>
            </a:r>
            <a:endParaRPr lang="en-US" sz="3200" b="1" dirty="0" smtClean="0"/>
          </a:p>
          <a:p>
            <a:pPr lvl="0" algn="just">
              <a:buNone/>
            </a:pPr>
            <a:endParaRPr lang="en-US" sz="3200" b="1" dirty="0"/>
          </a:p>
        </p:txBody>
      </p:sp>
      <p:sp>
        <p:nvSpPr>
          <p:cNvPr id="4" name="Rounded Rectangle 3"/>
          <p:cNvSpPr/>
          <p:nvPr/>
        </p:nvSpPr>
        <p:spPr>
          <a:xfrm>
            <a:off x="2071670" y="500042"/>
            <a:ext cx="6572296"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أولاً: نظرية الوجود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571480"/>
            <a:ext cx="8229600" cy="2571768"/>
          </a:xfrm>
        </p:spPr>
        <p:txBody>
          <a:bodyPr>
            <a:noAutofit/>
          </a:bodyPr>
          <a:lstStyle/>
          <a:p>
            <a:pPr algn="just"/>
            <a:r>
              <a:rPr lang="ar-EG" sz="3200" b="1" dirty="0" smtClean="0"/>
              <a:t>لقد اقتنع افلاطون بأن العالم الحقيقى عالم يقع خارج نطاق الحس فهو غير محسوس ولا نستطيع الوصول إليه من خلال حواسنا وهذا العالم يحتوى على الأفكار وعلى الحقائق المُطلقة الأبدية.</a:t>
            </a:r>
            <a:endParaRPr lang="en-US" sz="3200" b="1" dirty="0" smtClean="0"/>
          </a:p>
          <a:p>
            <a:pPr algn="just"/>
            <a:r>
              <a:rPr lang="ar-EG" sz="3200" b="1" dirty="0" smtClean="0"/>
              <a:t>	يقرر افلاطون أن النفس الإنسانية قبل أن تحل بالبدن كانت فى صحبة الآلهة ثم ارتكبت إثماً أو خطيئة فهبطت إلى العالم المحسوس فأنستها كثافة البدن ما كانت عليه فى عالم المُثل فتعود مرة أخرى وتتذكر ما كانت عليه فى عالم المُثل (فالعلم ذكر أو تذكر والجهل نسيان).</a:t>
            </a:r>
          </a:p>
          <a:p>
            <a:pPr algn="just">
              <a:buNone/>
            </a:pPr>
            <a:r>
              <a:rPr lang="ar-EG" sz="3200" b="1" dirty="0" smtClean="0"/>
              <a:t>ولكى يقرب أفلاطون هذين العالمين والعلاقة بينهما إلى مداركنا ضرب لنا أسطورة الكهف الشهيرة وقد شرحناها فى أثناء المحاضرة وفككنا رموز الأسطورة.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14422"/>
            <a:ext cx="8358246" cy="2714644"/>
          </a:xfrm>
        </p:spPr>
        <p:txBody>
          <a:bodyPr>
            <a:noAutofit/>
          </a:bodyPr>
          <a:lstStyle/>
          <a:p>
            <a:pPr algn="just"/>
            <a:r>
              <a:rPr lang="ar-EG" sz="3000" b="1" dirty="0" smtClean="0"/>
              <a:t>أفلاطون يعتبر أن الإنسان لا يكتسب معرفته الحقيقة أو الصادقة من العالم المادى المحسوس لأن هذا العالم لا يحوى إلا كل ما هو محسوس ومتغير ومن ثَّم فالإنسان يحصل على معرفته الحقيقية والثابتة من عالم المُثل الذى كانت تعيش فيه الروح قبل أن (تحل) بالجسم وكما قلنا (فالعلم ذكر أو تذكر والجهل نسيان).</a:t>
            </a:r>
            <a:endParaRPr lang="en-US" sz="3000" b="1" dirty="0" smtClean="0"/>
          </a:p>
          <a:p>
            <a:pPr algn="just"/>
            <a:r>
              <a:rPr lang="ar-EG" sz="3000" b="1" dirty="0" smtClean="0"/>
              <a:t>	وبعبارة موجزة يمكن القول بأن نظرية المعرفة فى الفلسفة المثالية هى أساساً وصف لكيفية جعل العقل البشرى المحدود على صلة بالعقل المُطلق اللامحدود وتكتسب المعرفة من خلال (التذكير) ويمكننا تنمية العقل من خلال دراسة الرياضيات والفلسفة وهى الطريق الحقيقى إلى المعرفة ولذا كتب أفلاطون على باب الأكاديمية (من لم يكن مهندساً فلا يدخل علينا).</a:t>
            </a:r>
            <a:endParaRPr lang="en-US" sz="3000" b="1" dirty="0" smtClean="0"/>
          </a:p>
          <a:p>
            <a:pPr lvl="0" algn="just">
              <a:buNone/>
            </a:pPr>
            <a:endParaRPr lang="en-US" sz="3000" b="1" dirty="0"/>
          </a:p>
        </p:txBody>
      </p:sp>
      <p:sp>
        <p:nvSpPr>
          <p:cNvPr id="4" name="Rounded Rectangle 3"/>
          <p:cNvSpPr/>
          <p:nvPr/>
        </p:nvSpPr>
        <p:spPr>
          <a:xfrm>
            <a:off x="2071670" y="428604"/>
            <a:ext cx="6572296"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ثانياً: نظرية المعرفة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14422"/>
            <a:ext cx="8358246" cy="2714644"/>
          </a:xfrm>
        </p:spPr>
        <p:txBody>
          <a:bodyPr>
            <a:noAutofit/>
          </a:bodyPr>
          <a:lstStyle/>
          <a:p>
            <a:pPr algn="just"/>
            <a:r>
              <a:rPr lang="ar-EG" sz="3200" b="1" dirty="0" smtClean="0"/>
              <a:t>يرى أفلاطون أن القيم مُطلقة ونابعة من الوجود ذاته وهذه القيم هى (الحق – الخير – الجمال) قيم مُطلقة ثلاث.</a:t>
            </a:r>
            <a:endParaRPr lang="en-US" sz="3200" b="1" dirty="0" smtClean="0"/>
          </a:p>
          <a:p>
            <a:pPr algn="just"/>
            <a:r>
              <a:rPr lang="ar-EG" sz="3200" b="1" dirty="0" smtClean="0">
                <a:solidFill>
                  <a:srgbClr val="C00000"/>
                </a:solidFill>
              </a:rPr>
              <a:t>ولكن السؤال كيف تقيم الفضائل؟</a:t>
            </a:r>
            <a:endParaRPr lang="en-US" sz="3200" b="1" dirty="0" smtClean="0">
              <a:solidFill>
                <a:srgbClr val="C00000"/>
              </a:solidFill>
            </a:endParaRPr>
          </a:p>
          <a:p>
            <a:pPr algn="just">
              <a:buNone/>
            </a:pPr>
            <a:r>
              <a:rPr lang="ar-EG" sz="3200" b="1" dirty="0" smtClean="0"/>
              <a:t>يرى المثاليون وعلى رأسهم أفلاطون أن القيم والفضائل لا يتحلى بها الإنسان إلا إذا عاش مجتمع فاضل.</a:t>
            </a:r>
            <a:endParaRPr lang="en-US" sz="3200" b="1" dirty="0" smtClean="0"/>
          </a:p>
          <a:p>
            <a:pPr algn="just">
              <a:buNone/>
            </a:pPr>
            <a:r>
              <a:rPr lang="ar-EG" sz="3200" b="1" dirty="0" smtClean="0">
                <a:solidFill>
                  <a:srgbClr val="C00000"/>
                </a:solidFill>
              </a:rPr>
              <a:t>والمجتمع الفاضل فى رأى أفلاطون يتكون من ثلاث طبقات بناء على قدرة الإنسان الذهنية:</a:t>
            </a:r>
            <a:endParaRPr lang="en-US" sz="3200" b="1" dirty="0" smtClean="0">
              <a:solidFill>
                <a:srgbClr val="C00000"/>
              </a:solidFill>
            </a:endParaRPr>
          </a:p>
          <a:p>
            <a:pPr lvl="0" algn="just"/>
            <a:r>
              <a:rPr lang="ar-EG" sz="3200" b="1" dirty="0" smtClean="0"/>
              <a:t>طبقة الفلاسفة </a:t>
            </a:r>
            <a:r>
              <a:rPr lang="en-US" sz="3200" b="1" dirty="0" smtClean="0">
                <a:sym typeface="Symbol"/>
              </a:rPr>
              <a:t></a:t>
            </a:r>
            <a:r>
              <a:rPr lang="ar-EG" sz="3200" b="1" dirty="0" smtClean="0"/>
              <a:t> يسيطر عليهم العقل.</a:t>
            </a:r>
            <a:endParaRPr lang="en-US" sz="3200" b="1" dirty="0" smtClean="0"/>
          </a:p>
          <a:p>
            <a:pPr lvl="0" algn="just"/>
            <a:r>
              <a:rPr lang="ar-EG" sz="3200" b="1" dirty="0" smtClean="0"/>
              <a:t>طبقة الجنود. </a:t>
            </a:r>
            <a:r>
              <a:rPr lang="en-US" sz="3200" b="1" dirty="0" smtClean="0">
                <a:sym typeface="Symbol"/>
              </a:rPr>
              <a:t></a:t>
            </a:r>
            <a:r>
              <a:rPr lang="ar-EG" sz="3200" b="1" dirty="0" smtClean="0"/>
              <a:t> يسيطر عليهم الغضب.</a:t>
            </a:r>
            <a:endParaRPr lang="en-US" sz="3200" b="1" dirty="0" smtClean="0"/>
          </a:p>
          <a:p>
            <a:pPr lvl="0" algn="just"/>
            <a:r>
              <a:rPr lang="ar-EG" sz="3200" b="1" dirty="0" smtClean="0"/>
              <a:t>طبقة العمال والعبيد </a:t>
            </a:r>
            <a:r>
              <a:rPr lang="en-US" sz="3200" b="1" dirty="0" smtClean="0">
                <a:sym typeface="Symbol"/>
              </a:rPr>
              <a:t></a:t>
            </a:r>
            <a:r>
              <a:rPr lang="ar-EG" sz="3200" b="1" dirty="0" smtClean="0"/>
              <a:t> يسيطر عليهم الشهوة.</a:t>
            </a:r>
            <a:endParaRPr lang="en-US" sz="3200" b="1" dirty="0" smtClean="0"/>
          </a:p>
        </p:txBody>
      </p:sp>
      <p:sp>
        <p:nvSpPr>
          <p:cNvPr id="4" name="Rounded Rectangle 3"/>
          <p:cNvSpPr/>
          <p:nvPr/>
        </p:nvSpPr>
        <p:spPr>
          <a:xfrm>
            <a:off x="2071670" y="428604"/>
            <a:ext cx="6572296"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ثالثاً: نظرية القيم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714488"/>
            <a:ext cx="8358246" cy="2714644"/>
          </a:xfrm>
        </p:spPr>
        <p:txBody>
          <a:bodyPr>
            <a:noAutofit/>
          </a:bodyPr>
          <a:lstStyle/>
          <a:p>
            <a:pPr algn="just">
              <a:buNone/>
            </a:pPr>
            <a:r>
              <a:rPr lang="ar-EG" sz="3600" b="1" dirty="0" smtClean="0">
                <a:solidFill>
                  <a:srgbClr val="C00000"/>
                </a:solidFill>
              </a:rPr>
              <a:t>أولاً: أهداف التربية</a:t>
            </a:r>
            <a:endParaRPr lang="en-US" sz="3600" b="1" dirty="0" smtClean="0">
              <a:solidFill>
                <a:srgbClr val="C00000"/>
              </a:solidFill>
            </a:endParaRPr>
          </a:p>
          <a:p>
            <a:pPr marL="852678" lvl="0" indent="-742950" algn="just">
              <a:buFont typeface="+mj-lt"/>
              <a:buAutoNum type="arabicPeriod"/>
            </a:pPr>
            <a:r>
              <a:rPr lang="ar-EG" sz="3600" b="1" dirty="0" smtClean="0"/>
              <a:t>الهدف الأول للتربية من وجهة نظر الفكر المثالى (تنمية العقل).</a:t>
            </a:r>
            <a:endParaRPr lang="en-US" sz="3600" b="1" dirty="0" smtClean="0"/>
          </a:p>
          <a:p>
            <a:pPr marL="852678" lvl="0" indent="-742950" algn="just">
              <a:buFont typeface="+mj-lt"/>
              <a:buAutoNum type="arabicPeriod"/>
            </a:pPr>
            <a:r>
              <a:rPr lang="ar-EG" sz="3600" b="1" dirty="0" smtClean="0"/>
              <a:t>تنمية الجانب الخلقى فى شخصية التلاميذ.</a:t>
            </a:r>
            <a:endParaRPr lang="en-US" sz="3600" b="1" dirty="0" smtClean="0"/>
          </a:p>
          <a:p>
            <a:pPr marL="852678" lvl="0" indent="-742950" algn="just">
              <a:buFont typeface="+mj-lt"/>
              <a:buAutoNum type="arabicPeriod"/>
            </a:pPr>
            <a:r>
              <a:rPr lang="ar-EG" sz="3600" b="1" dirty="0" smtClean="0"/>
              <a:t>يجب أن تعد التربية الفرد لمواجهة حياته المستقبلية.</a:t>
            </a:r>
            <a:endParaRPr lang="en-US" sz="3600" b="1" dirty="0" smtClean="0"/>
          </a:p>
          <a:p>
            <a:pPr marL="852678" lvl="0" indent="-742950" algn="just">
              <a:buFont typeface="+mj-lt"/>
              <a:buAutoNum type="arabicPeriod"/>
            </a:pPr>
            <a:r>
              <a:rPr lang="ar-EG" sz="3600" b="1" dirty="0" smtClean="0"/>
              <a:t>تهتم الفلسفة المثالية بالماضى لأنه يحتوى على أعظم إنجازات البشرية.</a:t>
            </a:r>
            <a:endParaRPr lang="en-US" sz="3600" b="1" dirty="0" smtClean="0"/>
          </a:p>
        </p:txBody>
      </p:sp>
      <p:sp>
        <p:nvSpPr>
          <p:cNvPr id="4" name="Rounded Rectangle 3"/>
          <p:cNvSpPr/>
          <p:nvPr/>
        </p:nvSpPr>
        <p:spPr>
          <a:xfrm>
            <a:off x="1714480" y="500042"/>
            <a:ext cx="5500726" cy="928694"/>
          </a:xfrm>
          <a:prstGeom prst="roundRect">
            <a:avLst/>
          </a:prstGeom>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000" b="1" dirty="0" smtClean="0"/>
              <a:t>التطبيقات التربوية للفكر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928670"/>
            <a:ext cx="8215370" cy="2714644"/>
          </a:xfrm>
        </p:spPr>
        <p:txBody>
          <a:bodyPr>
            <a:noAutofit/>
          </a:bodyPr>
          <a:lstStyle/>
          <a:p>
            <a:pPr algn="just">
              <a:buNone/>
            </a:pPr>
            <a:r>
              <a:rPr lang="ar-EG" sz="3600" b="1" dirty="0" smtClean="0">
                <a:solidFill>
                  <a:srgbClr val="C00000"/>
                </a:solidFill>
              </a:rPr>
              <a:t>ثانياً: المحتوى الدراسى:</a:t>
            </a:r>
            <a:endParaRPr lang="en-US" sz="3600" b="1" dirty="0" smtClean="0">
              <a:solidFill>
                <a:srgbClr val="C00000"/>
              </a:solidFill>
            </a:endParaRPr>
          </a:p>
          <a:p>
            <a:pPr marL="852678" lvl="0" indent="-742950" algn="just">
              <a:buFont typeface="+mj-lt"/>
              <a:buAutoNum type="arabicPeriod"/>
            </a:pPr>
            <a:r>
              <a:rPr lang="ar-EG" sz="3600" b="1" dirty="0" smtClean="0"/>
              <a:t>الاهتمام بتعلم الرموز.</a:t>
            </a:r>
            <a:endParaRPr lang="en-US" sz="3600" b="1" dirty="0" smtClean="0"/>
          </a:p>
          <a:p>
            <a:pPr marL="852678" lvl="0" indent="-742950" algn="just">
              <a:buFont typeface="+mj-lt"/>
              <a:buAutoNum type="arabicPeriod"/>
            </a:pPr>
            <a:r>
              <a:rPr lang="ar-EG" sz="3600" b="1" dirty="0" smtClean="0"/>
              <a:t>هذه الرموز موجودة فى دراسات اللغة والرياضيات والفلسفة والفن والموسيقى والمنطق.</a:t>
            </a:r>
            <a:endParaRPr lang="en-US" sz="3600" b="1" dirty="0" smtClean="0"/>
          </a:p>
          <a:p>
            <a:pPr marL="852678" lvl="0" indent="-742950" algn="just">
              <a:buFont typeface="+mj-lt"/>
              <a:buAutoNum type="arabicPeriod"/>
            </a:pPr>
            <a:r>
              <a:rPr lang="ar-EG" sz="3600" b="1" dirty="0" smtClean="0"/>
              <a:t>الأطفال يجب أن يتعلموا ما وصل إليه الجنس البشرى من المعارف والخبرات الحافلة بمعانى الكرم والشجاعة والوفاء.</a:t>
            </a:r>
          </a:p>
          <a:p>
            <a:pPr marL="852678" lvl="0" indent="-742950" algn="just">
              <a:buNone/>
            </a:pPr>
            <a:endParaRPr lang="ar-EG"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928670"/>
            <a:ext cx="8215370" cy="2714644"/>
          </a:xfrm>
        </p:spPr>
        <p:txBody>
          <a:bodyPr>
            <a:noAutofit/>
          </a:bodyPr>
          <a:lstStyle/>
          <a:p>
            <a:pPr algn="just">
              <a:buNone/>
            </a:pPr>
            <a:r>
              <a:rPr lang="ar-EG" sz="3600" b="1" dirty="0" smtClean="0">
                <a:solidFill>
                  <a:srgbClr val="C00000"/>
                </a:solidFill>
              </a:rPr>
              <a:t>واختصاراً يمكننا أن نقرر أن المثاليون يرون أن المحتوى الدراسى ينبغى أن يحقق الأهداف التالية: </a:t>
            </a:r>
            <a:endParaRPr lang="en-US" sz="3600" b="1" dirty="0" smtClean="0">
              <a:solidFill>
                <a:srgbClr val="C00000"/>
              </a:solidFill>
            </a:endParaRPr>
          </a:p>
          <a:p>
            <a:pPr marL="852678" lvl="0" indent="-742950" algn="just">
              <a:buFont typeface="+mj-lt"/>
              <a:buAutoNum type="arabicPeriod"/>
            </a:pPr>
            <a:r>
              <a:rPr lang="ar-EG" sz="3600" b="1" dirty="0" smtClean="0"/>
              <a:t>إكساب التلاميذ معلومات ومعارف تمكنهم من مواجهة مشكلات المستقبل.</a:t>
            </a:r>
            <a:endParaRPr lang="en-US" sz="3600" b="1" dirty="0" smtClean="0"/>
          </a:p>
          <a:p>
            <a:pPr marL="852678" lvl="0" indent="-742950" algn="just">
              <a:buFont typeface="+mj-lt"/>
              <a:buAutoNum type="arabicPeriod"/>
            </a:pPr>
            <a:r>
              <a:rPr lang="ar-EG" sz="3600" b="1" dirty="0" smtClean="0"/>
              <a:t>إكساب التلاميذ معلومات تمكنهم من فهم المجتمع الذى يعيشون فيه وإكسابهم عادة التفكير الدقيق.</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428736"/>
            <a:ext cx="8358246" cy="2714644"/>
          </a:xfrm>
        </p:spPr>
        <p:txBody>
          <a:bodyPr>
            <a:noAutofit/>
          </a:bodyPr>
          <a:lstStyle/>
          <a:p>
            <a:pPr algn="just"/>
            <a:r>
              <a:rPr lang="ar-EG" sz="3200" b="1" dirty="0" smtClean="0"/>
              <a:t>يرى المثاليون استخدام طريقتى الحوار والمحاضرة فى إكساب التلاميذ المعارف والمعلومات.</a:t>
            </a:r>
            <a:endParaRPr lang="en-US" sz="3200" b="1" dirty="0" smtClean="0"/>
          </a:p>
          <a:p>
            <a:pPr algn="just"/>
            <a:r>
              <a:rPr lang="ar-EG" sz="3200" b="1" dirty="0" smtClean="0"/>
              <a:t>	وتعتبر هذه الطريقة من أقدم الطرق المستخدمة فى التدريس وهى قائمة على إثارة الأسئلة خاصة من جانب المعلم والأسئلة يجب أن تكون منظمة ومختارة بدقة بحيث تغطى كل جوانب الموضوع.</a:t>
            </a:r>
            <a:endParaRPr lang="en-US" sz="3200" b="1" dirty="0" smtClean="0"/>
          </a:p>
          <a:p>
            <a:pPr algn="just">
              <a:buNone/>
            </a:pPr>
            <a:r>
              <a:rPr lang="ar-EG" sz="3200" b="1" dirty="0" smtClean="0"/>
              <a:t>ويعتبر الكتاب المدرسى من الوسائل الأساسية والتى يعتمد عليها المثاليون فى تقييم الحقائق والخبرات بالإضافة إلى استخدام المكتبة باعتبارها وسيلة مهمة لتعليم التلاميذ.</a:t>
            </a:r>
            <a:endParaRPr lang="en-US" sz="3200" b="1" dirty="0" smtClean="0"/>
          </a:p>
        </p:txBody>
      </p:sp>
      <p:sp>
        <p:nvSpPr>
          <p:cNvPr id="4" name="Rounded Rectangle 3"/>
          <p:cNvSpPr/>
          <p:nvPr/>
        </p:nvSpPr>
        <p:spPr>
          <a:xfrm>
            <a:off x="1500166" y="357166"/>
            <a:ext cx="5857916" cy="785818"/>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ثالثاً: طرق التدريس وسائله</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marL="624078" lvl="0" indent="-514350" algn="just">
              <a:buFont typeface="+mj-lt"/>
              <a:buAutoNum type="arabicPeriod"/>
            </a:pPr>
            <a:r>
              <a:rPr lang="ar-EG" sz="3400" b="1" dirty="0" smtClean="0"/>
              <a:t>يرى المثاليون أن المعلم هو العضو الفعال فى العملية التعليمية لأنه يمتلك مفاتيح عملية التعليم والتعلم.</a:t>
            </a:r>
            <a:endParaRPr lang="en-US" sz="3400" b="1" dirty="0" smtClean="0"/>
          </a:p>
          <a:p>
            <a:pPr marL="624078" lvl="0" indent="-514350" algn="just">
              <a:buFont typeface="+mj-lt"/>
              <a:buAutoNum type="arabicPeriod"/>
            </a:pPr>
            <a:r>
              <a:rPr lang="ar-EG" sz="3400" b="1" dirty="0" smtClean="0"/>
              <a:t>المعلم فى الفكر المثالى هو القدوة الطيبة بالنسبة لتلاميذه.</a:t>
            </a:r>
            <a:endParaRPr lang="en-US" sz="3400" b="1" dirty="0" smtClean="0"/>
          </a:p>
          <a:p>
            <a:pPr marL="624078" lvl="0" indent="-514350" algn="just">
              <a:buFont typeface="+mj-lt"/>
              <a:buAutoNum type="arabicPeriod"/>
            </a:pPr>
            <a:r>
              <a:rPr lang="ar-EG" sz="3400" b="1" dirty="0" smtClean="0"/>
              <a:t>يؤمن الفكر المثالى بالعقاب لأن الجسد منبع الشرور والآثام.</a:t>
            </a:r>
            <a:endParaRPr lang="en-US" sz="3400" b="1" dirty="0" smtClean="0"/>
          </a:p>
          <a:p>
            <a:pPr marL="624078" lvl="0" indent="-514350" algn="just">
              <a:buFont typeface="+mj-lt"/>
              <a:buAutoNum type="arabicPeriod"/>
            </a:pPr>
            <a:r>
              <a:rPr lang="ar-EG" sz="3400" b="1" dirty="0" smtClean="0"/>
              <a:t>يؤمن الفكر المثالى بأن المتعلم شخص محدود ينمو من خلال التربية أو من خلال (المحاكاة).</a:t>
            </a:r>
            <a:endParaRPr lang="en-US" sz="3400" b="1" dirty="0" smtClean="0"/>
          </a:p>
        </p:txBody>
      </p:sp>
      <p:sp>
        <p:nvSpPr>
          <p:cNvPr id="4" name="Rounded Rectangle 3"/>
          <p:cNvSpPr/>
          <p:nvPr/>
        </p:nvSpPr>
        <p:spPr>
          <a:xfrm>
            <a:off x="1500166" y="357166"/>
            <a:ext cx="5857916" cy="857256"/>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رابعاً: المعلم والتلميذ</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481328"/>
            <a:ext cx="8258204" cy="4525963"/>
          </a:xfrm>
        </p:spPr>
        <p:txBody>
          <a:bodyPr>
            <a:noAutofit/>
          </a:bodyPr>
          <a:lstStyle/>
          <a:p>
            <a:pPr algn="just">
              <a:buNone/>
            </a:pPr>
            <a:r>
              <a:rPr lang="ar-EG" sz="4000" b="1" dirty="0" smtClean="0">
                <a:solidFill>
                  <a:srgbClr val="C00000"/>
                </a:solidFill>
              </a:rPr>
              <a:t>أبنائنا الطلاب هناك حكمة فى مقدمة كتاب الفكر التربوى تقول:</a:t>
            </a:r>
            <a:endParaRPr lang="en-US" sz="4000" b="1" dirty="0" smtClean="0">
              <a:solidFill>
                <a:srgbClr val="C00000"/>
              </a:solidFill>
            </a:endParaRPr>
          </a:p>
          <a:p>
            <a:pPr algn="ctr">
              <a:buNone/>
            </a:pPr>
            <a:r>
              <a:rPr lang="ar-EG" sz="4000" b="1" dirty="0" smtClean="0">
                <a:solidFill>
                  <a:srgbClr val="7030A0"/>
                </a:solidFill>
              </a:rPr>
              <a:t>خطأ الطبيب يتوارى بين التراب بينما خطأ المعلم يظل واقفاً على قدميه".</a:t>
            </a:r>
            <a:endParaRPr lang="en-US" sz="4000" b="1" dirty="0" smtClean="0">
              <a:solidFill>
                <a:srgbClr val="7030A0"/>
              </a:solidFill>
            </a:endParaRPr>
          </a:p>
          <a:p>
            <a:pPr algn="just">
              <a:buNone/>
            </a:pPr>
            <a:r>
              <a:rPr lang="ar-EG" sz="3200" b="1" dirty="0" smtClean="0"/>
              <a:t> </a:t>
            </a:r>
            <a:endParaRPr lang="en-US" sz="3200" b="1" dirty="0" smtClean="0"/>
          </a:p>
          <a:p>
            <a:pPr algn="just">
              <a:buNone/>
            </a:pPr>
            <a:r>
              <a:rPr lang="ar-EG" sz="3200" b="1" dirty="0" smtClean="0"/>
              <a:t>	ومساهمة منى فى تجنب أى خطأ أو قصور سأبدأ فى سلسلة من المحاضرات التى تزودكم بقدر من الثقافة التربوية الضرورية لكم كمعلمو المستقبل.</a:t>
            </a:r>
            <a:endParaRPr lang="en-US" sz="3200" b="1" dirty="0" smtClean="0"/>
          </a:p>
          <a:p>
            <a:pPr algn="just">
              <a:buNone/>
            </a:pPr>
            <a:endParaRPr lang="en-US" sz="3200" b="1" dirty="0" smtClean="0">
              <a:solidFill>
                <a:schemeClr val="accent5">
                  <a:lumMod val="50000"/>
                </a:schemeClr>
              </a:solidFill>
            </a:endParaRPr>
          </a:p>
        </p:txBody>
      </p:sp>
      <p:sp>
        <p:nvSpPr>
          <p:cNvPr id="2" name="Title 1"/>
          <p:cNvSpPr>
            <a:spLocks noGrp="1"/>
          </p:cNvSpPr>
          <p:nvPr>
            <p:ph type="title"/>
          </p:nvPr>
        </p:nvSpPr>
        <p:spPr>
          <a:xfrm>
            <a:off x="2743216" y="285728"/>
            <a:ext cx="3686172" cy="928694"/>
          </a:xfrm>
          <a:solidFill>
            <a:schemeClr val="accent4">
              <a:lumMod val="60000"/>
              <a:lumOff val="40000"/>
            </a:schemeClr>
          </a:solidFill>
          <a:ln w="76200"/>
          <a:effectLst>
            <a:glow rad="228600">
              <a:schemeClr val="accent2">
                <a:satMod val="175000"/>
                <a:alpha val="40000"/>
              </a:schemeClr>
            </a:glow>
            <a:outerShdw blurRad="50800" dist="38100" dir="5400000" rotWithShape="0">
              <a:srgbClr val="000000">
                <a:alpha val="35000"/>
              </a:srgbClr>
            </a:out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6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مقدمة</a:t>
            </a:r>
            <a:endParaRPr lang="ar-EG" sz="6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marL="852678" lvl="0" indent="-742950" algn="just">
              <a:buFont typeface="+mj-lt"/>
              <a:buAutoNum type="arabicPeriod"/>
            </a:pPr>
            <a:r>
              <a:rPr lang="ar-EG" sz="3600" b="1" dirty="0" smtClean="0"/>
              <a:t>أهملت الجوانب المتعددة للشخصية الإنسانية بتركيزها على الجانب العقلى والخلقى.</a:t>
            </a:r>
            <a:endParaRPr lang="en-US" sz="3600" b="1" dirty="0" smtClean="0"/>
          </a:p>
          <a:p>
            <a:pPr marL="852678" lvl="0" indent="-742950" algn="just">
              <a:buFont typeface="+mj-lt"/>
              <a:buAutoNum type="arabicPeriod"/>
            </a:pPr>
            <a:r>
              <a:rPr lang="ar-EG" sz="3600" b="1" dirty="0" smtClean="0"/>
              <a:t>اهتمامتها بالجانب العقلى فى شخصية المتعلم خلق ما نسميه ارستقراطية المتعلم وجعل التعليم للقلة التى تتمتع بالقدرات العقلية المتميزة.</a:t>
            </a:r>
            <a:endParaRPr lang="en-US" sz="3600" b="1" dirty="0" smtClean="0"/>
          </a:p>
          <a:p>
            <a:pPr marL="852678" lvl="0" indent="-742950" algn="just">
              <a:buFont typeface="+mj-lt"/>
              <a:buAutoNum type="arabicPeriod"/>
            </a:pPr>
            <a:r>
              <a:rPr lang="ar-EG" sz="3600" b="1" dirty="0" smtClean="0"/>
              <a:t>كذلك التركيز على الدراسات النظرية وإهمال الدراسات العملية.</a:t>
            </a:r>
            <a:endParaRPr lang="en-US" sz="3600" b="1" dirty="0" smtClean="0"/>
          </a:p>
        </p:txBody>
      </p:sp>
      <p:sp>
        <p:nvSpPr>
          <p:cNvPr id="4" name="Rounded Rectangle 3"/>
          <p:cNvSpPr/>
          <p:nvPr/>
        </p:nvSpPr>
        <p:spPr>
          <a:xfrm>
            <a:off x="1500166" y="357166"/>
            <a:ext cx="5857916"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نقد الفلسفة المثالية</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Dell\Desktop\أرسطو.jpg"/>
          <p:cNvPicPr>
            <a:picLocks noChangeAspect="1" noChangeArrowheads="1"/>
          </p:cNvPicPr>
          <p:nvPr/>
        </p:nvPicPr>
        <p:blipFill>
          <a:blip r:embed="rId2"/>
          <a:srcRect l="15251" r="15251"/>
          <a:stretch>
            <a:fillRect/>
          </a:stretch>
        </p:blipFill>
        <p:spPr bwMode="auto">
          <a:xfrm>
            <a:off x="0" y="1857364"/>
            <a:ext cx="2928958" cy="421007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3000364" y="2000240"/>
            <a:ext cx="5872146" cy="2571768"/>
          </a:xfrm>
        </p:spPr>
        <p:txBody>
          <a:bodyPr>
            <a:noAutofit/>
          </a:bodyPr>
          <a:lstStyle/>
          <a:p>
            <a:pPr algn="just">
              <a:buNone/>
            </a:pPr>
            <a:endParaRPr lang="ar-EG" sz="1200" b="1" dirty="0" smtClean="0"/>
          </a:p>
          <a:p>
            <a:pPr algn="just">
              <a:buNone/>
            </a:pPr>
            <a:endParaRPr lang="ar-EG" sz="1200" b="1" dirty="0" smtClean="0"/>
          </a:p>
          <a:p>
            <a:pPr algn="just">
              <a:buNone/>
            </a:pPr>
            <a:endParaRPr lang="en-US" sz="1200" b="1" dirty="0" smtClean="0"/>
          </a:p>
          <a:p>
            <a:pPr algn="just">
              <a:buNone/>
            </a:pPr>
            <a:r>
              <a:rPr lang="ar-EG" sz="3600" b="1" dirty="0" smtClean="0"/>
              <a:t>	سأتناول فى هذه المحاضرة (أرسطو كممثل للفكر الواقعى) وكما اتفقنا كل مفكر أو فيلسوف لابد وأن يتناول فى دراسته:</a:t>
            </a:r>
            <a:endParaRPr lang="en-US" sz="3600" b="1" dirty="0" smtClean="0"/>
          </a:p>
          <a:p>
            <a:pPr lvl="0" algn="just"/>
            <a:r>
              <a:rPr lang="ar-EG" sz="3600" b="1" dirty="0" smtClean="0"/>
              <a:t>نظرية الوجود.</a:t>
            </a:r>
            <a:endParaRPr lang="en-US" sz="3600" b="1" dirty="0" smtClean="0"/>
          </a:p>
          <a:p>
            <a:pPr lvl="0" algn="just"/>
            <a:r>
              <a:rPr lang="ar-EG" sz="3600" b="1" dirty="0" smtClean="0"/>
              <a:t>نظرية المعرفة.</a:t>
            </a:r>
            <a:endParaRPr lang="en-US" sz="3600" b="1" dirty="0" smtClean="0"/>
          </a:p>
          <a:p>
            <a:pPr lvl="0" algn="just"/>
            <a:r>
              <a:rPr lang="ar-EG" sz="3600" b="1" dirty="0" smtClean="0"/>
              <a:t>نظرية القيم.</a:t>
            </a:r>
            <a:endParaRPr lang="en-US" sz="36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الثالثة</a:t>
            </a:r>
            <a:endParaRPr lang="en-US" dirty="0">
              <a:solidFill>
                <a:srgbClr val="C00000"/>
              </a:solidFill>
            </a:endParaRPr>
          </a:p>
        </p:txBody>
      </p:sp>
      <p:sp>
        <p:nvSpPr>
          <p:cNvPr id="6" name="TextBox 5"/>
          <p:cNvSpPr txBox="1"/>
          <p:nvPr/>
        </p:nvSpPr>
        <p:spPr>
          <a:xfrm>
            <a:off x="1928794" y="1714488"/>
            <a:ext cx="6500826" cy="707886"/>
          </a:xfrm>
          <a:prstGeom prst="rect">
            <a:avLst/>
          </a:prstGeom>
          <a:noFill/>
        </p:spPr>
        <p:txBody>
          <a:bodyPr wrap="square" rtlCol="0">
            <a:spAutoFit/>
          </a:bodyPr>
          <a:lstStyle/>
          <a:p>
            <a:r>
              <a:rPr lang="ar-EG" sz="4000" b="1" dirty="0" smtClean="0">
                <a:solidFill>
                  <a:srgbClr val="C00000"/>
                </a:solidFill>
              </a:rPr>
              <a:t>2-أرسطو ممثل للفكر التربوى الواقعى</a:t>
            </a:r>
            <a:endParaRPr lang="en-US" sz="4000" b="1" dirty="0" smtClean="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checkerboard(across)">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P spid="2"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357298"/>
            <a:ext cx="8358246" cy="2714644"/>
          </a:xfrm>
        </p:spPr>
        <p:txBody>
          <a:bodyPr>
            <a:noAutofit/>
          </a:bodyPr>
          <a:lstStyle/>
          <a:p>
            <a:pPr algn="just">
              <a:buNone/>
            </a:pPr>
            <a:r>
              <a:rPr lang="ar-EG" sz="3200" b="1" dirty="0" smtClean="0"/>
              <a:t>فى بداية دراسته لطبيعة الوجود الذى نعيش فيه سأل أرسطو نفسه سؤالاً هو: ماذا أرى أمامى وحولى؟</a:t>
            </a:r>
            <a:endParaRPr lang="en-US" sz="3200" b="1" dirty="0" smtClean="0"/>
          </a:p>
          <a:p>
            <a:pPr algn="just">
              <a:buNone/>
            </a:pPr>
            <a:r>
              <a:rPr lang="ar-EG" sz="3200" b="1" dirty="0" smtClean="0"/>
              <a:t>	وكانت إجابته على هذا التساؤل هو أننى أرى الأرض تحت قدمى وأرى أشياء هذا الكون من اشجار وطيور وناس ... إلخ.</a:t>
            </a:r>
            <a:endParaRPr lang="en-US" sz="3200" b="1" dirty="0" smtClean="0"/>
          </a:p>
          <a:p>
            <a:pPr algn="just">
              <a:buNone/>
            </a:pPr>
            <a:r>
              <a:rPr lang="ar-EG" sz="3200" b="1" dirty="0" smtClean="0"/>
              <a:t>	ثم سأل نفسه سؤالاً آخر: ما الذى يجمع بين كل هذه الأشياء؟ وكانت إجابته أن كل هذه الأشياء قد شكلت أو صنعت من شئ وقد أسماه (المادة الخام) ، لذا فكل موجود أو كل جوهر فى رأى أرسطو يتركب من (مادة – صورة) والعلاقة بين المادة والصورة علاقة (القوة بالفعل).</a:t>
            </a:r>
            <a:endParaRPr lang="en-US" sz="3200" b="1" dirty="0" smtClean="0"/>
          </a:p>
          <a:p>
            <a:pPr marL="624078" lvl="0" indent="-514350" algn="just">
              <a:buNone/>
            </a:pPr>
            <a:endParaRPr lang="en-US" sz="3200" b="1" dirty="0" smtClean="0"/>
          </a:p>
        </p:txBody>
      </p:sp>
      <p:sp>
        <p:nvSpPr>
          <p:cNvPr id="4" name="Rounded Rectangle 3"/>
          <p:cNvSpPr/>
          <p:nvPr/>
        </p:nvSpPr>
        <p:spPr>
          <a:xfrm>
            <a:off x="1500166" y="357166"/>
            <a:ext cx="5857916" cy="857256"/>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400" b="1" dirty="0" smtClean="0"/>
              <a:t>1- طبيعة الوجود عند أرسطو</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lgn="just">
              <a:buNone/>
            </a:pPr>
            <a:r>
              <a:rPr lang="ar-EG" sz="3200" b="1" dirty="0" smtClean="0"/>
              <a:t>فالمادة </a:t>
            </a:r>
            <a:r>
              <a:rPr lang="ar-EG" sz="3200" b="1" u="sng" dirty="0" smtClean="0">
                <a:solidFill>
                  <a:srgbClr val="C00000"/>
                </a:solidFill>
              </a:rPr>
              <a:t>قبل</a:t>
            </a:r>
            <a:r>
              <a:rPr lang="ar-EG" sz="3200" b="1" dirty="0" smtClean="0"/>
              <a:t> أن تلقى بالصورة وجود بالقوة.</a:t>
            </a:r>
            <a:endParaRPr lang="en-US" sz="3200" b="1" dirty="0" smtClean="0"/>
          </a:p>
          <a:p>
            <a:pPr algn="just">
              <a:buNone/>
            </a:pPr>
            <a:r>
              <a:rPr lang="ar-EG" sz="3200" b="1" dirty="0" smtClean="0"/>
              <a:t>المادة </a:t>
            </a:r>
            <a:r>
              <a:rPr lang="ar-EG" sz="3200" b="1" u="sng" dirty="0" smtClean="0">
                <a:solidFill>
                  <a:srgbClr val="C00000"/>
                </a:solidFill>
              </a:rPr>
              <a:t>بعد</a:t>
            </a:r>
            <a:r>
              <a:rPr lang="ar-EG" sz="3200" b="1" dirty="0" smtClean="0"/>
              <a:t> أن تلقى بالصورة وجود بالفعل.</a:t>
            </a:r>
            <a:endParaRPr lang="en-US" sz="3200" b="1" dirty="0" smtClean="0"/>
          </a:p>
          <a:p>
            <a:pPr algn="just">
              <a:buNone/>
            </a:pPr>
            <a:r>
              <a:rPr lang="ar-EG" sz="3200" b="1" dirty="0" smtClean="0"/>
              <a:t>	وهو ما أسميه فى الكتاب الذى بين أيديكم (قانون الإمكانية).</a:t>
            </a:r>
            <a:endParaRPr lang="en-US" sz="3200" b="1" dirty="0" smtClean="0"/>
          </a:p>
          <a:p>
            <a:pPr algn="just">
              <a:buNone/>
            </a:pPr>
            <a:r>
              <a:rPr lang="ar-EG" sz="3200" b="1" dirty="0" smtClean="0"/>
              <a:t>مثال:</a:t>
            </a:r>
            <a:endParaRPr lang="en-US" sz="3200" b="1" dirty="0" smtClean="0"/>
          </a:p>
          <a:p>
            <a:pPr algn="just">
              <a:buNone/>
            </a:pPr>
            <a:r>
              <a:rPr lang="ar-EG" sz="3200" b="1" dirty="0" smtClean="0"/>
              <a:t>	(مادة الخشب) يمكن أن تتشكل صوراً شتى.</a:t>
            </a:r>
            <a:endParaRPr lang="en-US" sz="3200" b="1" dirty="0" smtClean="0"/>
          </a:p>
          <a:p>
            <a:pPr algn="just">
              <a:buNone/>
            </a:pPr>
            <a:r>
              <a:rPr lang="ar-EG" sz="3200" b="1" dirty="0" smtClean="0"/>
              <a:t>فالصورة هى المثال عند أفلاطون أنزله أرسطو من السماء إلى الأرض أى جعله متصل بالشئ المحسوس.</a:t>
            </a:r>
          </a:p>
          <a:p>
            <a:pPr algn="just">
              <a:buNone/>
            </a:pPr>
            <a:r>
              <a:rPr lang="ar-EG" sz="3200" b="1" dirty="0" smtClean="0"/>
              <a:t>يختلف أرسطو مع أستاذه أفلاطون حول طبيعة هذا الكون حيث يرفض فكرة أفلاطون القائمة على اساس أن هناك عالمين (محسوس ومعقول) ورأى أن هناك عالماً واحداً ظواهره وأشياءه مرتبة فى شكل هرمى.</a:t>
            </a:r>
            <a:endParaRPr lang="en-US" sz="32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lgn="just">
              <a:buNone/>
            </a:pPr>
            <a:r>
              <a:rPr lang="ar-EG" sz="3200" b="1" dirty="0" smtClean="0"/>
              <a:t>أما </a:t>
            </a:r>
            <a:r>
              <a:rPr lang="ar-EG" sz="3200" b="1" dirty="0" smtClean="0">
                <a:solidFill>
                  <a:srgbClr val="C00000"/>
                </a:solidFill>
              </a:rPr>
              <a:t>بالنسبة لطبيعة الإنسان </a:t>
            </a:r>
            <a:r>
              <a:rPr lang="ar-EG" sz="3200" b="1" dirty="0" smtClean="0"/>
              <a:t>فقد بين أرسطو أن الإنسان مثله مثل أى موجود آخر يتكون من صورة ومادة (الصورة تظهر فى العقل الإنسانى – المادة تظهر فى جسم الإنسان) وهما مستحدثان (فالجسم والنفس لا يمكن فصلهما عن بعضهما) ، والنفس الإنسانية لها قدرات متعددة هى (النمو – التكاثر – الحس – التخيل – الحركة – الرغبة – العاطفة – العقل) </a:t>
            </a:r>
            <a:r>
              <a:rPr lang="ar-EG" sz="3200" b="1" dirty="0" smtClean="0">
                <a:solidFill>
                  <a:srgbClr val="C00000"/>
                </a:solidFill>
              </a:rPr>
              <a:t>وقسمها أرسطو إلى مستويات:</a:t>
            </a:r>
            <a:endParaRPr lang="en-US" sz="3200" b="1" dirty="0" smtClean="0">
              <a:solidFill>
                <a:srgbClr val="C00000"/>
              </a:solidFill>
            </a:endParaRPr>
          </a:p>
          <a:p>
            <a:pPr lvl="0" algn="just"/>
            <a:r>
              <a:rPr lang="ar-EG" sz="3200" b="1" dirty="0" smtClean="0"/>
              <a:t>(النفس الحامية – النفس العاقلة أو المفكرة).</a:t>
            </a:r>
            <a:endParaRPr lang="en-US" sz="3200" b="1" dirty="0" smtClean="0"/>
          </a:p>
          <a:p>
            <a:pPr lvl="0" algn="just"/>
            <a:r>
              <a:rPr lang="ar-EG" sz="3200" b="1" dirty="0" smtClean="0"/>
              <a:t>النفس النامية معظم القدرات (النمو والتكاثر).</a:t>
            </a:r>
            <a:endParaRPr lang="en-US" sz="3200" b="1" dirty="0" smtClean="0"/>
          </a:p>
          <a:p>
            <a:pPr lvl="0" algn="just"/>
            <a:r>
              <a:rPr lang="ar-EG" sz="3200" b="1" dirty="0" smtClean="0"/>
              <a:t>النفس الحاسة معظم القدرات الحس والتحليل والحركة والرغبة والعاطفة.</a:t>
            </a:r>
            <a:endParaRPr lang="en-US" sz="3200" b="1" dirty="0" smtClean="0"/>
          </a:p>
          <a:p>
            <a:pPr lvl="0" algn="just"/>
            <a:r>
              <a:rPr lang="ar-EG" sz="3200" b="1" dirty="0" smtClean="0"/>
              <a:t>النفس العاقلة وتضم العقل.</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r>
              <a:rPr lang="ar-EG" sz="3200" b="1" dirty="0" smtClean="0">
                <a:solidFill>
                  <a:srgbClr val="C00000"/>
                </a:solidFill>
              </a:rPr>
              <a:t>صورة الدولة المثالية عند أرسطو:</a:t>
            </a:r>
            <a:endParaRPr lang="en-US" sz="3200" b="1" dirty="0" smtClean="0">
              <a:solidFill>
                <a:srgbClr val="C00000"/>
              </a:solidFill>
            </a:endParaRPr>
          </a:p>
          <a:p>
            <a:pPr>
              <a:buNone/>
            </a:pPr>
            <a:r>
              <a:rPr lang="ar-EG" sz="3200" b="1" dirty="0" smtClean="0"/>
              <a:t>		</a:t>
            </a:r>
            <a:r>
              <a:rPr lang="ar-EG" sz="3200" b="1" dirty="0" smtClean="0">
                <a:solidFill>
                  <a:srgbClr val="00B050"/>
                </a:solidFill>
              </a:rPr>
              <a:t>يرى أرسطو أن الدولة المثالية تتكون من مجموعتين:</a:t>
            </a:r>
            <a:endParaRPr lang="en-US" sz="3200" b="1" dirty="0" smtClean="0">
              <a:solidFill>
                <a:srgbClr val="00B050"/>
              </a:solidFill>
            </a:endParaRPr>
          </a:p>
          <a:p>
            <a:pPr lvl="0"/>
            <a:r>
              <a:rPr lang="ar-EG" sz="3200" b="1" dirty="0" smtClean="0"/>
              <a:t>المجموعة الأولى المواطنين </a:t>
            </a:r>
            <a:r>
              <a:rPr lang="en-US" sz="3200" b="1" dirty="0" smtClean="0"/>
              <a:t>Citizens</a:t>
            </a:r>
            <a:r>
              <a:rPr lang="ar-EG" sz="3200" b="1" dirty="0" smtClean="0"/>
              <a:t> (الرجال الأحرار).</a:t>
            </a:r>
            <a:endParaRPr lang="en-US" sz="3200" b="1" dirty="0" smtClean="0"/>
          </a:p>
          <a:p>
            <a:pPr lvl="0"/>
            <a:r>
              <a:rPr lang="ar-EG" sz="3200" b="1" dirty="0" smtClean="0"/>
              <a:t>المجموعة الثانية غير المواطنين </a:t>
            </a:r>
            <a:r>
              <a:rPr lang="en-US" sz="3200" b="1" dirty="0" smtClean="0"/>
              <a:t>No </a:t>
            </a:r>
            <a:r>
              <a:rPr lang="en-US" sz="3200" b="1" dirty="0" err="1" smtClean="0"/>
              <a:t>Citzens</a:t>
            </a:r>
            <a:r>
              <a:rPr lang="ar-EG" sz="3200" b="1" dirty="0" smtClean="0"/>
              <a:t> هم النساء والعبيد والعمال.</a:t>
            </a:r>
            <a:endParaRPr lang="en-US" sz="3200" b="1" dirty="0" smtClean="0"/>
          </a:p>
          <a:p>
            <a:pPr>
              <a:buNone/>
            </a:pPr>
            <a:endParaRPr lang="en-US" sz="3200" b="1" dirty="0" smtClean="0"/>
          </a:p>
          <a:p>
            <a:r>
              <a:rPr lang="ar-EG" sz="3200" b="1" dirty="0" smtClean="0">
                <a:solidFill>
                  <a:srgbClr val="C00000"/>
                </a:solidFill>
              </a:rPr>
              <a:t>طبيعة المعرفة عن أرسطو:</a:t>
            </a:r>
            <a:endParaRPr lang="en-US" sz="3200" b="1" dirty="0" smtClean="0">
              <a:solidFill>
                <a:srgbClr val="C00000"/>
              </a:solidFill>
            </a:endParaRPr>
          </a:p>
          <a:p>
            <a:pPr>
              <a:buNone/>
            </a:pPr>
            <a:r>
              <a:rPr lang="ar-EG" sz="3200" b="1" dirty="0" smtClean="0"/>
              <a:t>		</a:t>
            </a:r>
            <a:r>
              <a:rPr lang="ar-EG" sz="3200" b="1" dirty="0" smtClean="0">
                <a:solidFill>
                  <a:srgbClr val="00B050"/>
                </a:solidFill>
              </a:rPr>
              <a:t>ترتبط نظرية المعرفة عند أرسطو بنظرية الوجود:</a:t>
            </a:r>
            <a:endParaRPr lang="en-US" sz="3200" b="1" dirty="0" smtClean="0">
              <a:solidFill>
                <a:srgbClr val="00B050"/>
              </a:solidFill>
            </a:endParaRPr>
          </a:p>
          <a:p>
            <a:pPr lvl="0"/>
            <a:r>
              <a:rPr lang="ar-EG" sz="3200" b="1" dirty="0" smtClean="0"/>
              <a:t>المعرفة تكتسب عن طريق الحواس والعقل.</a:t>
            </a:r>
            <a:endParaRPr lang="en-US" sz="3200" b="1" dirty="0" smtClean="0"/>
          </a:p>
          <a:p>
            <a:pPr lvl="0"/>
            <a:r>
              <a:rPr lang="ar-EG" sz="3200" b="1" dirty="0" smtClean="0"/>
              <a:t>المعرفة مكتسبة من هذا العالم.</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buNone/>
            </a:pPr>
            <a:r>
              <a:rPr lang="ar-EG" sz="3200" b="1" dirty="0" smtClean="0">
                <a:solidFill>
                  <a:srgbClr val="C00000"/>
                </a:solidFill>
              </a:rPr>
              <a:t>يقسم أرسطو العلوم إلى ثلاثة أنواع:</a:t>
            </a:r>
            <a:endParaRPr lang="en-US" sz="3200" b="1" dirty="0" smtClean="0">
              <a:solidFill>
                <a:srgbClr val="C00000"/>
              </a:solidFill>
            </a:endParaRPr>
          </a:p>
          <a:p>
            <a:pPr marL="624078" lvl="0" indent="-514350">
              <a:buFont typeface="+mj-lt"/>
              <a:buAutoNum type="arabicPeriod"/>
            </a:pPr>
            <a:r>
              <a:rPr lang="ar-EG" sz="3200" b="1" dirty="0" smtClean="0"/>
              <a:t>علوم نظرية (مثل دراسة الرياضيات).</a:t>
            </a:r>
            <a:endParaRPr lang="en-US" sz="3200" b="1" dirty="0" smtClean="0"/>
          </a:p>
          <a:p>
            <a:pPr marL="624078" lvl="0" indent="-514350">
              <a:buFont typeface="+mj-lt"/>
              <a:buAutoNum type="arabicPeriod"/>
            </a:pPr>
            <a:r>
              <a:rPr lang="ar-EG" sz="3200" b="1" dirty="0" smtClean="0"/>
              <a:t>علوم إبداعية (مثل دراسة الآداب والفنون).</a:t>
            </a:r>
            <a:endParaRPr lang="en-US" sz="3200" b="1" dirty="0" smtClean="0"/>
          </a:p>
          <a:p>
            <a:pPr marL="624078" lvl="0" indent="-514350">
              <a:buFont typeface="+mj-lt"/>
              <a:buAutoNum type="arabicPeriod"/>
            </a:pPr>
            <a:r>
              <a:rPr lang="ar-EG" sz="3200" b="1" dirty="0" smtClean="0"/>
              <a:t>علوم عملية (مثل دراسة السياسة الأخلاق التربية</a:t>
            </a:r>
            <a:endParaRPr lang="en-US" sz="3200" b="1" dirty="0" smtClean="0"/>
          </a:p>
          <a:p>
            <a:pPr>
              <a:buNone/>
            </a:pPr>
            <a:endParaRPr lang="en-US" sz="3200" b="1" dirty="0" smtClean="0"/>
          </a:p>
          <a:p>
            <a:pPr>
              <a:buNone/>
            </a:pPr>
            <a:r>
              <a:rPr lang="ar-EG" sz="3200" b="1" dirty="0" smtClean="0">
                <a:solidFill>
                  <a:srgbClr val="C00000"/>
                </a:solidFill>
              </a:rPr>
              <a:t>نظرية القيم عند أرسطو</a:t>
            </a:r>
            <a:endParaRPr lang="en-US" sz="3200" b="1" dirty="0" smtClean="0">
              <a:solidFill>
                <a:srgbClr val="C00000"/>
              </a:solidFill>
            </a:endParaRPr>
          </a:p>
          <a:p>
            <a:pPr>
              <a:buNone/>
            </a:pPr>
            <a:r>
              <a:rPr lang="ar-EG" sz="3200" b="1" dirty="0" smtClean="0">
                <a:solidFill>
                  <a:srgbClr val="00B050"/>
                </a:solidFill>
              </a:rPr>
              <a:t>	يفرق أرسطو عند تناوله للقيم بين نوعين منها:</a:t>
            </a:r>
            <a:endParaRPr lang="en-US" sz="3200" b="1" dirty="0" smtClean="0">
              <a:solidFill>
                <a:srgbClr val="00B050"/>
              </a:solidFill>
            </a:endParaRPr>
          </a:p>
          <a:p>
            <a:pPr marL="624078" lvl="0" indent="-514350">
              <a:buFont typeface="+mj-lt"/>
              <a:buAutoNum type="arabicPeriod"/>
            </a:pPr>
            <a:r>
              <a:rPr lang="ar-EG" sz="3200" b="1" dirty="0" smtClean="0"/>
              <a:t>النوع الأول: يضم القيم التى تعتبر وسائل لتحقيق شئ آخر ويسميها (الوسائل).</a:t>
            </a:r>
            <a:endParaRPr lang="en-US" sz="3200" b="1" dirty="0" smtClean="0"/>
          </a:p>
          <a:p>
            <a:pPr marL="624078" lvl="0" indent="-514350">
              <a:buFont typeface="+mj-lt"/>
              <a:buAutoNum type="arabicPeriod"/>
            </a:pPr>
            <a:r>
              <a:rPr lang="ar-EG" sz="3200" b="1" dirty="0" smtClean="0"/>
              <a:t>النوع الثانى: الغايات أو الأهداف وهناك أهداف متعددة يختار من بينها الإنسان ما هو خير.</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571480"/>
            <a:ext cx="8215370" cy="2714644"/>
          </a:xfrm>
        </p:spPr>
        <p:txBody>
          <a:bodyPr>
            <a:noAutofit/>
          </a:bodyPr>
          <a:lstStyle/>
          <a:p>
            <a:pPr algn="just">
              <a:buNone/>
            </a:pPr>
            <a:r>
              <a:rPr lang="ar-EG" sz="3600" b="1" dirty="0" smtClean="0"/>
              <a:t>والغاية النهائية والوحيدة التى تستحق السعى من أجلها وليس من أجل شئ آخر هى (السعادة).</a:t>
            </a:r>
          </a:p>
          <a:p>
            <a:pPr algn="just">
              <a:buNone/>
            </a:pPr>
            <a:endParaRPr lang="en-US" sz="3600" b="1" dirty="0" smtClean="0"/>
          </a:p>
          <a:p>
            <a:pPr algn="just">
              <a:buNone/>
            </a:pPr>
            <a:r>
              <a:rPr lang="ar-EG" sz="3600" b="1" dirty="0" smtClean="0"/>
              <a:t>	وهنا يفرق أرسطو بين الرذيلة والفضيلة ، فالرذيلة يرتكبها الإنسان لجهله بالفضيلة وتغلب شهوات وضعف إراداته.</a:t>
            </a:r>
          </a:p>
          <a:p>
            <a:pPr algn="just">
              <a:buNone/>
            </a:pPr>
            <a:endParaRPr lang="en-US" sz="3600" b="1" dirty="0" smtClean="0"/>
          </a:p>
          <a:p>
            <a:pPr algn="just">
              <a:buNone/>
            </a:pPr>
            <a:r>
              <a:rPr lang="ar-EG" sz="3600" b="1" dirty="0" smtClean="0"/>
              <a:t>	فالشجاعة وسط بين إفراط وتفريط كلاهما رذيلة وهو ما يسميه أرسطو (الوسط الذهبى).</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lvl="0" algn="just">
              <a:buNone/>
            </a:pPr>
            <a:r>
              <a:rPr lang="ar-EG" sz="3000" b="1" dirty="0" smtClean="0"/>
              <a:t>1- أهداف التربية: قررنا أبنائى الطلبة والطالبات أن الهدف الأسمى للإنسان هو تحقيق السعادة عن طريق استغلال قدراته وإمكاناته المتاحة.</a:t>
            </a:r>
            <a:endParaRPr lang="en-US" sz="3000" b="1" dirty="0" smtClean="0"/>
          </a:p>
          <a:p>
            <a:pPr algn="just"/>
            <a:r>
              <a:rPr lang="ar-EG" sz="3000" b="1" dirty="0" smtClean="0"/>
              <a:t>ومن هنا فالتربية هى الأداة والوسيلة التى تمكنه من تنمية هذه الإمكانات والقدرات.</a:t>
            </a:r>
            <a:endParaRPr lang="en-US" sz="3000" b="1" dirty="0" smtClean="0"/>
          </a:p>
          <a:p>
            <a:pPr algn="just"/>
            <a:r>
              <a:rPr lang="ar-EG" sz="3000" b="1" dirty="0" smtClean="0">
                <a:solidFill>
                  <a:srgbClr val="00B050"/>
                </a:solidFill>
              </a:rPr>
              <a:t>وبالإضافة إلى ذلك حدد أرسطو بعض الأهداف الجزئية للتربية منها:</a:t>
            </a:r>
            <a:endParaRPr lang="en-US" sz="3000" b="1" dirty="0" smtClean="0">
              <a:solidFill>
                <a:srgbClr val="00B050"/>
              </a:solidFill>
            </a:endParaRPr>
          </a:p>
          <a:p>
            <a:pPr lvl="0" algn="just">
              <a:buNone/>
            </a:pPr>
            <a:r>
              <a:rPr lang="ar-EG" sz="3000" b="1" dirty="0" smtClean="0"/>
              <a:t>أ- يجب أن تتنوع التربية تبعاً لتعدد واختلاف فئات المجتمع ، فالمواطن الحر له تربية تختتلف عن تربية المواطنين (تربية حرة تهدف إلى تنمية العقل الإنسانى وتشمل دراسة الرياضيات والمنطق والعلوم).</a:t>
            </a:r>
            <a:endParaRPr lang="en-US" sz="3000" b="1" dirty="0" smtClean="0"/>
          </a:p>
          <a:p>
            <a:pPr marL="852678" lvl="0" indent="-742950" algn="just">
              <a:buNone/>
            </a:pPr>
            <a:endParaRPr lang="en-US" sz="3000" b="1" dirty="0" smtClean="0"/>
          </a:p>
        </p:txBody>
      </p:sp>
      <p:sp>
        <p:nvSpPr>
          <p:cNvPr id="4" name="Rounded Rectangle 3"/>
          <p:cNvSpPr/>
          <p:nvPr/>
        </p:nvSpPr>
        <p:spPr>
          <a:xfrm>
            <a:off x="1500166" y="357166"/>
            <a:ext cx="5857916"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فكر أرسطو التربوى</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85860"/>
            <a:ext cx="8001056" cy="2714644"/>
          </a:xfrm>
        </p:spPr>
        <p:txBody>
          <a:bodyPr>
            <a:noAutofit/>
          </a:bodyPr>
          <a:lstStyle/>
          <a:p>
            <a:pPr lvl="0" algn="just">
              <a:buNone/>
            </a:pPr>
            <a:r>
              <a:rPr lang="ar-EG" sz="3200" b="1" dirty="0" smtClean="0"/>
              <a:t>ب- أما تربية غير المواطنين وهم النساء والصيد والعمال فيجب أن تكون (تربية مهنية)</a:t>
            </a:r>
            <a:endParaRPr lang="en-US" sz="3200" b="1" dirty="0" smtClean="0"/>
          </a:p>
          <a:p>
            <a:pPr algn="just">
              <a:buNone/>
            </a:pPr>
            <a:endParaRPr lang="en-US" sz="3200" b="1" dirty="0" smtClean="0"/>
          </a:p>
          <a:p>
            <a:pPr lvl="0" algn="just">
              <a:buNone/>
            </a:pPr>
            <a:r>
              <a:rPr lang="ar-EG" sz="3200" b="1" dirty="0" smtClean="0"/>
              <a:t>2- يجب أن يدرب المواطنون على أن يكونوا حكام ومحكومين أى على الطاعة والحكم.</a:t>
            </a:r>
            <a:endParaRPr lang="en-US" sz="3200" b="1" dirty="0" smtClean="0"/>
          </a:p>
          <a:p>
            <a:pPr lvl="0" algn="just">
              <a:buNone/>
            </a:pPr>
            <a:r>
              <a:rPr lang="ar-EG" sz="3200" b="1" dirty="0" smtClean="0"/>
              <a:t>3- يجب أن تعد التربية المواطنين للعمل والاستمتاع بوقت الفراغ.</a:t>
            </a:r>
            <a:endParaRPr lang="en-US" sz="3200" b="1" dirty="0" smtClean="0"/>
          </a:p>
          <a:p>
            <a:pPr lvl="0" algn="just">
              <a:buNone/>
            </a:pPr>
            <a:r>
              <a:rPr lang="ar-EG" sz="3200" b="1" dirty="0" smtClean="0"/>
              <a:t>4- يجب أن تعطى التربية الأفضلية للغاية.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714488"/>
            <a:ext cx="8229600" cy="4525963"/>
          </a:xfrm>
        </p:spPr>
        <p:txBody>
          <a:bodyPr>
            <a:noAutofit/>
          </a:bodyPr>
          <a:lstStyle/>
          <a:p>
            <a:pPr algn="ctr">
              <a:buNone/>
            </a:pPr>
            <a:r>
              <a:rPr lang="ar-EG" sz="3600" b="1" dirty="0" smtClean="0">
                <a:solidFill>
                  <a:srgbClr val="C00000"/>
                </a:solidFill>
              </a:rPr>
              <a:t>بنيته ، أساليبه ، ضرورته ، علاقته بالمجتمع وأهمية دراسته للمعلم.</a:t>
            </a:r>
            <a:endParaRPr lang="en-US" sz="3600" b="1" dirty="0" smtClean="0">
              <a:solidFill>
                <a:srgbClr val="C00000"/>
              </a:solidFill>
            </a:endParaRPr>
          </a:p>
          <a:p>
            <a:pPr lvl="0" algn="just">
              <a:buNone/>
            </a:pPr>
            <a:r>
              <a:rPr lang="ar-EG" sz="3200" b="1" dirty="0" smtClean="0"/>
              <a:t>يسمح رصد التطور التاريخى لمجتمعات عالمنا بإثبات حقيقة تدور وجوداً أو عدماً مع وجود الحضارات واندثارها. ففى كل مرة تنهض حضارة يزدهر بالتوازى معها مشروع "لبناء الإنسان" يرتكز على مقومات راسخة وواضحة من الأفكار والمرامى والوسائل.</a:t>
            </a:r>
            <a:endParaRPr lang="en-US" sz="3200" b="1" dirty="0" smtClean="0"/>
          </a:p>
          <a:p>
            <a:pPr algn="just">
              <a:buNone/>
            </a:pPr>
            <a:endParaRPr lang="en-US" sz="3200" b="1" dirty="0" smtClean="0"/>
          </a:p>
        </p:txBody>
      </p:sp>
      <p:sp>
        <p:nvSpPr>
          <p:cNvPr id="2" name="Title 1"/>
          <p:cNvSpPr>
            <a:spLocks noGrp="1"/>
          </p:cNvSpPr>
          <p:nvPr>
            <p:ph type="title"/>
          </p:nvPr>
        </p:nvSpPr>
        <p:spPr>
          <a:xfrm>
            <a:off x="1500166" y="428604"/>
            <a:ext cx="6143668" cy="928694"/>
          </a:xfrm>
          <a:solidFill>
            <a:schemeClr val="accent4">
              <a:lumMod val="60000"/>
              <a:lumOff val="40000"/>
            </a:schemeClr>
          </a:solidFill>
          <a:ln w="76200"/>
          <a:effectLst>
            <a:glow rad="228600">
              <a:schemeClr val="accent2">
                <a:satMod val="175000"/>
                <a:alpha val="40000"/>
              </a:schemeClr>
            </a:glow>
            <a:outerShdw blurRad="50800" dist="38100" dir="5400000" rotWithShape="0">
              <a:srgbClr val="000000">
                <a:alpha val="35000"/>
              </a:srgbClr>
            </a:out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المحاضرات الأولى: الفكر التربوى</a:t>
            </a:r>
            <a:endParaRPr lang="en-US"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285720" y="1357298"/>
            <a:ext cx="8572560" cy="2714644"/>
          </a:xfrm>
        </p:spPr>
        <p:txBody>
          <a:bodyPr>
            <a:noAutofit/>
          </a:bodyPr>
          <a:lstStyle/>
          <a:p>
            <a:pPr algn="just">
              <a:buNone/>
            </a:pPr>
            <a:r>
              <a:rPr lang="ar-EG" sz="2800" b="1" dirty="0" smtClean="0">
                <a:solidFill>
                  <a:srgbClr val="00B050"/>
                </a:solidFill>
              </a:rPr>
              <a:t>يرى أرسطو أن تربية الأطفال (المواطنين) الأحرار تمر بمراحل:</a:t>
            </a:r>
            <a:endParaRPr lang="en-US" sz="2800" b="1" dirty="0" smtClean="0">
              <a:solidFill>
                <a:srgbClr val="00B050"/>
              </a:solidFill>
            </a:endParaRPr>
          </a:p>
          <a:p>
            <a:pPr marL="624078" lvl="0" indent="-514350" algn="just">
              <a:buFont typeface="+mj-lt"/>
              <a:buAutoNum type="arabicPeriod"/>
            </a:pPr>
            <a:r>
              <a:rPr lang="ar-EG" sz="2800" b="1" dirty="0" smtClean="0"/>
              <a:t>مرحلة الرضاع أو الطور الأول من الطفولة (التركيز على تربية الجسم).</a:t>
            </a:r>
            <a:endParaRPr lang="en-US" sz="2800" b="1" dirty="0" smtClean="0"/>
          </a:p>
          <a:p>
            <a:pPr marL="624078" lvl="0" indent="-514350" algn="just">
              <a:buFont typeface="+mj-lt"/>
              <a:buAutoNum type="arabicPeriod"/>
            </a:pPr>
            <a:r>
              <a:rPr lang="ar-EG" sz="2800" b="1" dirty="0" smtClean="0"/>
              <a:t>المرحلة الثانية وتستمر حتى الخامسة من العمر وينبغى ألا نعلم الطفل فى هذه المرحلة القراءة أو الكتابة.</a:t>
            </a:r>
            <a:endParaRPr lang="en-US" sz="2800" b="1" dirty="0" smtClean="0"/>
          </a:p>
          <a:p>
            <a:pPr marL="624078" lvl="0" indent="-514350" algn="just">
              <a:buFont typeface="+mj-lt"/>
              <a:buAutoNum type="arabicPeriod"/>
            </a:pPr>
            <a:r>
              <a:rPr lang="ar-EG" sz="2800" b="1" dirty="0" smtClean="0"/>
              <a:t>المرحلة الثالثة من 5 إلى 7 سنوات ويلاحظ الطفل فى هذه المرحلة الأطفال الأكبر سناً وهم يتعلمون القراءة والكتابة.</a:t>
            </a:r>
            <a:endParaRPr lang="en-US" sz="2800" b="1" dirty="0" smtClean="0"/>
          </a:p>
          <a:p>
            <a:pPr marL="624078" lvl="0" indent="-514350" algn="just">
              <a:buFont typeface="+mj-lt"/>
              <a:buAutoNum type="arabicPeriod"/>
            </a:pPr>
            <a:r>
              <a:rPr lang="ar-EG" sz="2800" b="1" dirty="0" smtClean="0"/>
              <a:t>المرحلة الرابعة من 7 إلى سن البلوغ (تربية بدنية ثم خلقية).</a:t>
            </a:r>
            <a:endParaRPr lang="en-US" sz="2800" b="1" dirty="0" smtClean="0"/>
          </a:p>
          <a:p>
            <a:pPr marL="624078" lvl="0" indent="-514350" algn="just">
              <a:buFont typeface="+mj-lt"/>
              <a:buAutoNum type="arabicPeriod"/>
            </a:pPr>
            <a:r>
              <a:rPr lang="ar-EG" sz="2800" b="1" dirty="0" smtClean="0"/>
              <a:t>المرحلة الخامسة من سن البلوغ إلى سن 21 سنة.</a:t>
            </a:r>
            <a:endParaRPr lang="en-US" sz="2800" b="1" dirty="0" smtClean="0"/>
          </a:p>
          <a:p>
            <a:pPr algn="just"/>
            <a:r>
              <a:rPr lang="ar-EG" sz="2800" b="1" dirty="0" smtClean="0"/>
              <a:t>أما تعلم الرياضيات والمنطق والفلسفة والتاريخ الطبيعى والتعمق فى هذه الدراسات فقد أرجاه أرسطو إلى ما بعد الحادية والعشرين.</a:t>
            </a:r>
            <a:endParaRPr lang="en-US" sz="2800" b="1" dirty="0" smtClean="0"/>
          </a:p>
          <a:p>
            <a:pPr marL="852678" lvl="0" indent="-742950" algn="just">
              <a:buNone/>
            </a:pPr>
            <a:endParaRPr lang="en-US" sz="2800" b="1" dirty="0" smtClean="0"/>
          </a:p>
        </p:txBody>
      </p:sp>
      <p:sp>
        <p:nvSpPr>
          <p:cNvPr id="4" name="Rounded Rectangle 3"/>
          <p:cNvSpPr/>
          <p:nvPr/>
        </p:nvSpPr>
        <p:spPr>
          <a:xfrm>
            <a:off x="2500298" y="357166"/>
            <a:ext cx="4214842"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مراحل التربية</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357298"/>
            <a:ext cx="8286808" cy="2714644"/>
          </a:xfrm>
        </p:spPr>
        <p:txBody>
          <a:bodyPr>
            <a:noAutofit/>
          </a:bodyPr>
          <a:lstStyle/>
          <a:p>
            <a:pPr marL="852678" lvl="0" indent="-742950" algn="just">
              <a:buNone/>
            </a:pPr>
            <a:endParaRPr lang="ar-EG" sz="3600" b="1" dirty="0" smtClean="0"/>
          </a:p>
          <a:p>
            <a:pPr algn="just">
              <a:buNone/>
            </a:pPr>
            <a:r>
              <a:rPr lang="ar-EG" sz="3600" b="1" dirty="0" smtClean="0">
                <a:solidFill>
                  <a:srgbClr val="00B050"/>
                </a:solidFill>
              </a:rPr>
              <a:t>يوصى أرسطو باتباع طريقتين فى تعليم الأطفال هى:</a:t>
            </a:r>
            <a:endParaRPr lang="en-US" sz="3600" b="1" dirty="0" smtClean="0">
              <a:solidFill>
                <a:srgbClr val="00B050"/>
              </a:solidFill>
            </a:endParaRPr>
          </a:p>
          <a:p>
            <a:pPr marL="852678" lvl="0" indent="-742950" algn="just">
              <a:buFont typeface="+mj-lt"/>
              <a:buAutoNum type="arabicPeriod"/>
            </a:pPr>
            <a:r>
              <a:rPr lang="ar-EG" sz="3600" b="1" dirty="0" smtClean="0"/>
              <a:t>الممارسة أو تكوين العادات (التعلم عن طريق العمل).</a:t>
            </a:r>
            <a:endParaRPr lang="en-US" sz="3600" b="1" dirty="0" smtClean="0"/>
          </a:p>
          <a:p>
            <a:pPr marL="852678" lvl="0" indent="-742950" algn="just">
              <a:buFont typeface="+mj-lt"/>
              <a:buAutoNum type="arabicPeriod"/>
            </a:pPr>
            <a:r>
              <a:rPr lang="ar-EG" sz="3600" b="1" dirty="0" smtClean="0"/>
              <a:t>التعلم اللفظى أو الصياغة اللفظية عن طريق المحاضرة.</a:t>
            </a:r>
            <a:endParaRPr lang="en-US" sz="3600" b="1" dirty="0" smtClean="0"/>
          </a:p>
          <a:p>
            <a:pPr algn="just"/>
            <a:r>
              <a:rPr lang="ar-EG" sz="3600" b="1" dirty="0" smtClean="0"/>
              <a:t>ويرى أرسطو أن الفضائل الأخلاقية يجب أن تعلم بالطريقة الأولى أما التعلم فى العلوم النظرية والعملية فيتم بالطريقة الثانية.</a:t>
            </a:r>
            <a:endParaRPr lang="en-US" sz="3600" b="1" dirty="0" smtClean="0"/>
          </a:p>
        </p:txBody>
      </p:sp>
      <p:sp>
        <p:nvSpPr>
          <p:cNvPr id="4" name="Rounded Rectangle 3"/>
          <p:cNvSpPr/>
          <p:nvPr/>
        </p:nvSpPr>
        <p:spPr>
          <a:xfrm>
            <a:off x="2500298" y="357166"/>
            <a:ext cx="4214842"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2- طريقة التدريس</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Dell\Desktop\روسو.jpg"/>
          <p:cNvPicPr>
            <a:picLocks noChangeAspect="1" noChangeArrowheads="1"/>
          </p:cNvPicPr>
          <p:nvPr/>
        </p:nvPicPr>
        <p:blipFill>
          <a:blip r:embed="rId2"/>
          <a:srcRect l="11818" r="20000"/>
          <a:stretch>
            <a:fillRect/>
          </a:stretch>
        </p:blipFill>
        <p:spPr bwMode="auto">
          <a:xfrm>
            <a:off x="0" y="2428868"/>
            <a:ext cx="2869244" cy="364333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2643174" y="1857364"/>
            <a:ext cx="6357982" cy="2571768"/>
          </a:xfrm>
        </p:spPr>
        <p:txBody>
          <a:bodyPr>
            <a:noAutofit/>
          </a:bodyPr>
          <a:lstStyle/>
          <a:p>
            <a:pPr algn="just"/>
            <a:r>
              <a:rPr lang="ar-EG" sz="3200" b="1" dirty="0" smtClean="0"/>
              <a:t>سأتناول بالشرح والتحليل الفكر التربوى فى العصر الحديث وسنأخذ ممثلاً له الفيلسوف والمفكر الفرنسى جان جاك روسو وكما عودتكم حياة الفيلسوف جزء من فلسفته فعليكم بفراءة هذه الحياة فى صفحات الكتاب.</a:t>
            </a:r>
          </a:p>
          <a:p>
            <a:pPr algn="just">
              <a:buNone/>
            </a:pPr>
            <a:r>
              <a:rPr lang="ar-EG" sz="3200" b="1" dirty="0" smtClean="0">
                <a:solidFill>
                  <a:srgbClr val="C00000"/>
                </a:solidFill>
              </a:rPr>
              <a:t>استهل روسو كتابه (التربية) بكلمته المشهورة:</a:t>
            </a:r>
          </a:p>
          <a:p>
            <a:pPr algn="ctr">
              <a:buNone/>
            </a:pPr>
            <a:r>
              <a:rPr lang="ar-EG" sz="3200" b="1" dirty="0" smtClean="0">
                <a:solidFill>
                  <a:srgbClr val="002060"/>
                </a:solidFill>
              </a:rPr>
              <a:t>"كل شئ يخرج من يد الخالق حسناً جميلاً ، فإذا مسته يد البشر أصابه الفساد والاضمحلال).</a:t>
            </a:r>
            <a:endParaRPr lang="en-US" sz="3200" b="1" dirty="0" smtClean="0">
              <a:solidFill>
                <a:srgbClr val="002060"/>
              </a:solidFill>
            </a:endParaRPr>
          </a:p>
          <a:p>
            <a:pPr algn="just">
              <a:buNone/>
            </a:pPr>
            <a:endParaRPr lang="en-US" sz="32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الرابعة</a:t>
            </a:r>
            <a:endParaRPr lang="en-US" dirty="0">
              <a:solidFill>
                <a:srgbClr val="C00000"/>
              </a:solidFill>
            </a:endParaRPr>
          </a:p>
        </p:txBody>
      </p:sp>
      <p:sp>
        <p:nvSpPr>
          <p:cNvPr id="6" name="TextBox 5"/>
          <p:cNvSpPr txBox="1"/>
          <p:nvPr/>
        </p:nvSpPr>
        <p:spPr>
          <a:xfrm>
            <a:off x="1285852" y="1415465"/>
            <a:ext cx="6500826" cy="584775"/>
          </a:xfrm>
          <a:prstGeom prst="rect">
            <a:avLst/>
          </a:prstGeom>
          <a:noFill/>
        </p:spPr>
        <p:txBody>
          <a:bodyPr wrap="square" rtlCol="0">
            <a:spAutoFit/>
          </a:bodyPr>
          <a:lstStyle/>
          <a:p>
            <a:r>
              <a:rPr lang="ar-EG" sz="3200" b="1" dirty="0" smtClean="0">
                <a:solidFill>
                  <a:srgbClr val="C00000"/>
                </a:solidFill>
              </a:rPr>
              <a:t>فى محاضرة اليوم أبنائى طلاب الفرقة الرابعة</a:t>
            </a:r>
            <a:endParaRPr lang="en-US" sz="32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Dell\Desktop\روسو.jpg"/>
          <p:cNvPicPr>
            <a:picLocks noChangeAspect="1" noChangeArrowheads="1"/>
          </p:cNvPicPr>
          <p:nvPr/>
        </p:nvPicPr>
        <p:blipFill>
          <a:blip r:embed="rId2"/>
          <a:srcRect l="11818" r="20000"/>
          <a:stretch>
            <a:fillRect/>
          </a:stretch>
        </p:blipFill>
        <p:spPr bwMode="auto">
          <a:xfrm>
            <a:off x="0" y="1357298"/>
            <a:ext cx="2869244" cy="364333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2857488" y="1643050"/>
            <a:ext cx="5857916" cy="3643338"/>
          </a:xfrm>
        </p:spPr>
        <p:txBody>
          <a:bodyPr>
            <a:noAutofit/>
          </a:bodyPr>
          <a:lstStyle/>
          <a:p>
            <a:pPr algn="just"/>
            <a:r>
              <a:rPr lang="ar-EG" sz="3200" b="1" dirty="0" smtClean="0"/>
              <a:t>والسؤال كيف يرجع الإنسان إلى سيرته الأولى (السير وفقاً للطبيعة) يجيب روسو بالرجوع إلى التربية.</a:t>
            </a:r>
            <a:endParaRPr lang="en-US" sz="3200" b="1" dirty="0" smtClean="0"/>
          </a:p>
          <a:p>
            <a:pPr algn="just">
              <a:buNone/>
            </a:pPr>
            <a:endParaRPr lang="ar-EG" sz="3200" b="1" dirty="0" smtClean="0"/>
          </a:p>
          <a:p>
            <a:pPr algn="just">
              <a:buNone/>
            </a:pPr>
            <a:r>
              <a:rPr lang="ar-EG" sz="3600" b="1" dirty="0" smtClean="0">
                <a:solidFill>
                  <a:srgbClr val="002060"/>
                </a:solidFill>
              </a:rPr>
              <a:t>ولكن قبل الإجابة عن معنى التربية لدى روسو يتعين علينا توضيح مفهوم الطبيعة.</a:t>
            </a:r>
            <a:endParaRPr lang="en-US" sz="3600" b="1" dirty="0" smtClean="0">
              <a:solidFill>
                <a:srgbClr val="002060"/>
              </a:solidFill>
            </a:endParaRPr>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857232"/>
            <a:ext cx="8001056" cy="3643338"/>
          </a:xfrm>
        </p:spPr>
        <p:txBody>
          <a:bodyPr>
            <a:noAutofit/>
          </a:bodyPr>
          <a:lstStyle/>
          <a:p>
            <a:pPr algn="just">
              <a:buNone/>
            </a:pPr>
            <a:r>
              <a:rPr lang="ar-EG" sz="3200" b="1" dirty="0" smtClean="0">
                <a:solidFill>
                  <a:srgbClr val="C00000"/>
                </a:solidFill>
              </a:rPr>
              <a:t>للطبيعة ثلاث تجليات لدى روسو:</a:t>
            </a:r>
            <a:endParaRPr lang="en-US" sz="3200" b="1" dirty="0" smtClean="0">
              <a:solidFill>
                <a:srgbClr val="C00000"/>
              </a:solidFill>
            </a:endParaRPr>
          </a:p>
          <a:p>
            <a:pPr lvl="0" algn="just"/>
            <a:r>
              <a:rPr lang="ar-EG" sz="3200" b="1" dirty="0" smtClean="0">
                <a:solidFill>
                  <a:srgbClr val="C00000"/>
                </a:solidFill>
              </a:rPr>
              <a:t>الأول</a:t>
            </a:r>
            <a:r>
              <a:rPr lang="ar-EG" sz="3200" b="1" dirty="0" smtClean="0"/>
              <a:t> منها: صورة الكون أو العالم الخارجى (العالم المادى الفيزيقى).</a:t>
            </a:r>
            <a:endParaRPr lang="en-US" sz="3200" b="1" dirty="0" smtClean="0"/>
          </a:p>
          <a:p>
            <a:pPr lvl="0" algn="just"/>
            <a:r>
              <a:rPr lang="ar-EG" sz="3200" b="1" dirty="0" smtClean="0">
                <a:solidFill>
                  <a:srgbClr val="C00000"/>
                </a:solidFill>
              </a:rPr>
              <a:t>الثانى</a:t>
            </a:r>
            <a:r>
              <a:rPr lang="ar-EG" sz="3200" b="1" dirty="0" smtClean="0"/>
              <a:t>: العالم الداخلى للإنسان (الغرائز) والرغبات الحيوانية التى لم تمسها يدى التهذيب والتوجيه (الغرائز والميول الفطرية).</a:t>
            </a:r>
            <a:endParaRPr lang="en-US" sz="3200" b="1" dirty="0" smtClean="0"/>
          </a:p>
          <a:p>
            <a:pPr lvl="0" algn="just"/>
            <a:r>
              <a:rPr lang="ar-EG" sz="3200" b="1" dirty="0" smtClean="0">
                <a:solidFill>
                  <a:srgbClr val="C00000"/>
                </a:solidFill>
              </a:rPr>
              <a:t>الثالث</a:t>
            </a:r>
            <a:r>
              <a:rPr lang="ar-EG" sz="3200" b="1" dirty="0" smtClean="0"/>
              <a:t> منها: الطبيعة الاجتماعية للوجود البشرى (الطبيعة الإنسانية).</a:t>
            </a:r>
            <a:endParaRPr lang="en-US" sz="3200" b="1" dirty="0" smtClean="0"/>
          </a:p>
          <a:p>
            <a:pPr algn="just"/>
            <a:r>
              <a:rPr lang="ar-EG" sz="3200" b="1" dirty="0" smtClean="0"/>
              <a:t>وما أؤكد عليه كما يقول روسو أن الخير كامن فى طبقات الطبيعة بأبعادها الثلاثة (الكون – الإنسان – المجتمع).</a:t>
            </a:r>
            <a:endParaRPr lang="en-US" sz="32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285728"/>
            <a:ext cx="8001056" cy="3643338"/>
          </a:xfrm>
        </p:spPr>
        <p:txBody>
          <a:bodyPr>
            <a:noAutofit/>
          </a:bodyPr>
          <a:lstStyle/>
          <a:p>
            <a:pPr algn="just">
              <a:buNone/>
            </a:pPr>
            <a:r>
              <a:rPr lang="ar-EG" sz="3600" b="1" dirty="0" smtClean="0">
                <a:solidFill>
                  <a:srgbClr val="C00000"/>
                </a:solidFill>
              </a:rPr>
              <a:t>يقول روسو:</a:t>
            </a:r>
            <a:endParaRPr lang="en-US" sz="3600" b="1" dirty="0" smtClean="0">
              <a:solidFill>
                <a:srgbClr val="C00000"/>
              </a:solidFill>
            </a:endParaRPr>
          </a:p>
          <a:p>
            <a:pPr algn="just">
              <a:buNone/>
            </a:pPr>
            <a:r>
              <a:rPr lang="ar-EG" sz="3200" b="1" dirty="0" smtClean="0"/>
              <a:t>	نحن نولد ضعفاء ومحتاجون للقوة وكل ما ليس لدينا عند ولادتنا وكل ما نحتاج إليه إذا كان عظيماً فإننا نناله بالتربية ولكن من أين تأتى هذه التربية.</a:t>
            </a:r>
            <a:endParaRPr lang="en-US" sz="3200" b="1" dirty="0" smtClean="0"/>
          </a:p>
          <a:p>
            <a:pPr algn="just">
              <a:buNone/>
            </a:pPr>
            <a:r>
              <a:rPr lang="ar-EG" sz="3200" b="1" dirty="0" smtClean="0"/>
              <a:t>	</a:t>
            </a:r>
            <a:r>
              <a:rPr lang="ar-EG" sz="3200" b="1" dirty="0" smtClean="0">
                <a:solidFill>
                  <a:srgbClr val="00B050"/>
                </a:solidFill>
              </a:rPr>
              <a:t>يجيب رسو من (الطبيعة – أو من الناس – أو من الأشياء):</a:t>
            </a:r>
            <a:endParaRPr lang="en-US" sz="3200" b="1" dirty="0" smtClean="0">
              <a:solidFill>
                <a:srgbClr val="00B050"/>
              </a:solidFill>
            </a:endParaRPr>
          </a:p>
          <a:p>
            <a:pPr lvl="0" algn="just">
              <a:buNone/>
            </a:pPr>
            <a:r>
              <a:rPr lang="ar-EG" sz="3000" b="1" dirty="0" smtClean="0"/>
              <a:t>1- </a:t>
            </a:r>
            <a:r>
              <a:rPr lang="ar-EG" sz="3000" b="1" dirty="0" smtClean="0">
                <a:solidFill>
                  <a:srgbClr val="0070C0"/>
                </a:solidFill>
              </a:rPr>
              <a:t>التربية والطبيعة (الجسم): </a:t>
            </a:r>
            <a:r>
              <a:rPr lang="ar-EG" sz="3000" b="1" dirty="0" smtClean="0"/>
              <a:t>تعزز الطبيعة الجسد وتحرر المواهب الإنسانية فالنمو الداخلى لقوانا وأعضائنا يتأتى من تربية الطبيعة.</a:t>
            </a:r>
            <a:endParaRPr lang="en-US" sz="3000" b="1" dirty="0" smtClean="0"/>
          </a:p>
          <a:p>
            <a:pPr lvl="0" algn="just">
              <a:buNone/>
            </a:pPr>
            <a:r>
              <a:rPr lang="ar-EG" sz="3000" b="1" dirty="0" smtClean="0"/>
              <a:t>2- </a:t>
            </a:r>
            <a:r>
              <a:rPr lang="ar-EG" sz="3000" b="1" dirty="0" smtClean="0">
                <a:solidFill>
                  <a:srgbClr val="0070C0"/>
                </a:solidFill>
              </a:rPr>
              <a:t>التربية والاشياء (العقل): </a:t>
            </a:r>
            <a:r>
              <a:rPr lang="ar-EG" sz="3000" b="1" dirty="0" smtClean="0"/>
              <a:t>تطور الأشياء المحيطة بالإنسان والمتوفرة لسلوكه تقوى ذاكرته وعقله محصول تجاربنا الذاتية عن الأشياء التى تحيط بها نحصله من تربية الأشياء.</a:t>
            </a:r>
            <a:endParaRPr lang="en-US" sz="30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857232"/>
            <a:ext cx="8001056" cy="3643338"/>
          </a:xfrm>
        </p:spPr>
        <p:txBody>
          <a:bodyPr>
            <a:noAutofit/>
          </a:bodyPr>
          <a:lstStyle/>
          <a:p>
            <a:pPr lvl="0" algn="just">
              <a:buNone/>
            </a:pPr>
            <a:r>
              <a:rPr lang="ar-EG" sz="3200" b="1" dirty="0" smtClean="0"/>
              <a:t>4- </a:t>
            </a:r>
            <a:r>
              <a:rPr lang="ar-EG" sz="3200" b="1" dirty="0" smtClean="0">
                <a:solidFill>
                  <a:srgbClr val="0070C0"/>
                </a:solidFill>
              </a:rPr>
              <a:t>تربية الناس (العواطف): </a:t>
            </a:r>
            <a:r>
              <a:rPr lang="ar-EG" sz="3200" b="1" dirty="0" smtClean="0"/>
              <a:t>يتدخل الآخرون لتنبيه المشاعر والصداقة والشفقة والتقدير (التنبيه الجنسى) وهذه مرتبطة بالأولى لمعرفة الوسيلة التى نعرف كيف نستفيد من قوانا وأعضائنا.</a:t>
            </a:r>
            <a:endParaRPr lang="en-US" sz="3200" b="1" dirty="0" smtClean="0"/>
          </a:p>
          <a:p>
            <a:pPr algn="just">
              <a:buNone/>
            </a:pPr>
            <a:r>
              <a:rPr lang="ar-EG" sz="3200" b="1" dirty="0" smtClean="0"/>
              <a:t>     </a:t>
            </a:r>
            <a:r>
              <a:rPr lang="ar-EG" sz="3200" b="1" dirty="0" smtClean="0">
                <a:solidFill>
                  <a:srgbClr val="00B050"/>
                </a:solidFill>
              </a:rPr>
              <a:t>فالتربية وفق الطبيعة إنما تتحقق بما يسميه "روسو" التربية السلبية ، وتنطوى التربية السلبية على ثلاثة جوانب لمفهوم الحرية الطبيعية:</a:t>
            </a:r>
            <a:endParaRPr lang="en-US" sz="3200" b="1" dirty="0" smtClean="0">
              <a:solidFill>
                <a:srgbClr val="00B050"/>
              </a:solidFill>
            </a:endParaRPr>
          </a:p>
          <a:p>
            <a:pPr marL="624078" lvl="0" indent="-514350" algn="just">
              <a:buFont typeface="+mj-lt"/>
              <a:buAutoNum type="arabicPeriod"/>
            </a:pPr>
            <a:r>
              <a:rPr lang="ar-EG" sz="3200" b="1" dirty="0" smtClean="0"/>
              <a:t>الحرية الجسدية.</a:t>
            </a:r>
            <a:endParaRPr lang="en-US" sz="3200" b="1" dirty="0" smtClean="0"/>
          </a:p>
          <a:p>
            <a:pPr marL="624078" lvl="0" indent="-514350" algn="just">
              <a:buFont typeface="+mj-lt"/>
              <a:buAutoNum type="arabicPeriod"/>
            </a:pPr>
            <a:r>
              <a:rPr lang="ar-EG" sz="3200" b="1" dirty="0" smtClean="0"/>
              <a:t>الحرية العاطفية والانفعالية.</a:t>
            </a:r>
            <a:endParaRPr lang="en-US" sz="3200" b="1" dirty="0" smtClean="0"/>
          </a:p>
          <a:p>
            <a:pPr marL="624078" lvl="0" indent="-514350" algn="just">
              <a:buFont typeface="+mj-lt"/>
              <a:buAutoNum type="arabicPeriod"/>
            </a:pPr>
            <a:r>
              <a:rPr lang="ar-EG" sz="3200" b="1" dirty="0" smtClean="0"/>
              <a:t>الحرية العقلية.</a:t>
            </a: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357298"/>
            <a:ext cx="8286808" cy="2714644"/>
          </a:xfrm>
        </p:spPr>
        <p:txBody>
          <a:bodyPr>
            <a:noAutofit/>
          </a:bodyPr>
          <a:lstStyle/>
          <a:p>
            <a:pPr lvl="0" algn="just"/>
            <a:r>
              <a:rPr lang="ar-EG" sz="3000" b="1" dirty="0" smtClean="0"/>
              <a:t>لم يكن روسو ثيق فى حكومات عصره لذا فقد جعل الإصلاح الاجتماعى هو هدف التربية ولكى يتحقق هذا الهدف فلابد من البدء بالفرد ولابد من تجنب تدخل المؤسسات الاجتماعية.</a:t>
            </a:r>
            <a:endParaRPr lang="en-US" sz="3000" b="1" dirty="0" smtClean="0"/>
          </a:p>
          <a:p>
            <a:pPr lvl="0" algn="just"/>
            <a:r>
              <a:rPr lang="ar-EG" sz="3000" b="1" dirty="0" smtClean="0"/>
              <a:t>ولأن الطبيعة الإنسانية خيرة فى حد ذاتها فإن الهدف المناسب للتربية هى أن تعمل على تحقيق الإنسجام مع الطبيعة ولذا يجب احترام ميول  الطفل الطبيعية وتنميتها وفقاً لمبدأ التربية السلبية.</a:t>
            </a:r>
            <a:endParaRPr lang="en-US" sz="3000" b="1" dirty="0" smtClean="0"/>
          </a:p>
          <a:p>
            <a:pPr lvl="0" algn="just"/>
            <a:r>
              <a:rPr lang="ar-EG" sz="3000" b="1" dirty="0" smtClean="0"/>
              <a:t>اراد روسو تخليص الجنس البشرى من شرور المجتمع المتمدن وتخليصه من قيود السلطة البشرية.</a:t>
            </a:r>
            <a:endParaRPr lang="en-US" sz="3000" b="1" dirty="0" smtClean="0"/>
          </a:p>
          <a:p>
            <a:pPr lvl="0" algn="just"/>
            <a:r>
              <a:rPr lang="ar-EG" sz="3000" b="1" dirty="0" smtClean="0"/>
              <a:t>والهدف النهائى للتربية هو يمكن الفرد من الحصول على حقوقه كما اقرتها الطبيعة.</a:t>
            </a:r>
            <a:endParaRPr lang="en-US" sz="3000" b="1" dirty="0" smtClean="0"/>
          </a:p>
          <a:p>
            <a:pPr marL="852678" lvl="0" indent="-742950" algn="just">
              <a:buNone/>
            </a:pPr>
            <a:endParaRPr lang="en-US" sz="3000" b="1" dirty="0" smtClean="0"/>
          </a:p>
        </p:txBody>
      </p:sp>
      <p:sp>
        <p:nvSpPr>
          <p:cNvPr id="4" name="Rounded Rectangle 3"/>
          <p:cNvSpPr/>
          <p:nvPr/>
        </p:nvSpPr>
        <p:spPr>
          <a:xfrm>
            <a:off x="1714480" y="357166"/>
            <a:ext cx="5000660"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أهداف التربية لدى روسو</a:t>
            </a:r>
            <a:endParaRPr lang="en-US" sz="4400" dirty="0"/>
          </a:p>
        </p:txBody>
      </p:sp>
    </p:spTree>
  </p:cSld>
  <p:clrMapOvr>
    <a:masterClrMapping/>
  </p:clrMapOvr>
  <p:transition spd="med">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642918"/>
            <a:ext cx="8286808" cy="2714644"/>
          </a:xfrm>
        </p:spPr>
        <p:txBody>
          <a:bodyPr>
            <a:noAutofit/>
          </a:bodyPr>
          <a:lstStyle/>
          <a:p>
            <a:pPr algn="just"/>
            <a:r>
              <a:rPr lang="ar-EG" sz="2900" b="1" dirty="0" smtClean="0"/>
              <a:t>وتقسم التربية إلى مراحل تتناسب مع عمر الأطفال والعمل على فهم طبيعة الطفل ودراستها ورصد موناتها لكى تستقيم العملية التربوية.</a:t>
            </a:r>
            <a:endParaRPr lang="en-US" sz="2900" b="1" dirty="0" smtClean="0"/>
          </a:p>
          <a:p>
            <a:pPr algn="just">
              <a:buNone/>
            </a:pPr>
            <a:r>
              <a:rPr lang="ar-EG" sz="2900" b="1" dirty="0" smtClean="0">
                <a:solidFill>
                  <a:srgbClr val="C00000"/>
                </a:solidFill>
              </a:rPr>
              <a:t>المنهج:</a:t>
            </a:r>
            <a:endParaRPr lang="en-US" sz="2900" b="1" dirty="0" smtClean="0">
              <a:solidFill>
                <a:srgbClr val="C00000"/>
              </a:solidFill>
            </a:endParaRPr>
          </a:p>
          <a:p>
            <a:pPr algn="just"/>
            <a:r>
              <a:rPr lang="ar-EG" sz="2900" b="1" dirty="0" smtClean="0"/>
              <a:t>	انبثق تصور روسو للمنهج من خلال ظروف المجتمع الذى يعيش فيه ومن خلال النظرة المثالية الخاصة به.</a:t>
            </a:r>
            <a:endParaRPr lang="en-US" sz="2900" b="1" dirty="0" smtClean="0"/>
          </a:p>
          <a:p>
            <a:pPr algn="just"/>
            <a:r>
              <a:rPr lang="ar-EG" sz="2900" b="1" dirty="0" smtClean="0"/>
              <a:t>	فالمنهج يتكون من مجموعة النشاطات الفطرية والميول الغرائزية للطفل ، أما المعرفة والحضارة التى ساهمت الإنسانية فى بنائها لقرون طويلة فى الماضى والحاضر فيجب تجنبها ولذا فالكتاب المدرسى مرفوض لأن يتحدث عما لا نعرفه كما يحول بين الطفل وحاجاته الطبيعية.</a:t>
            </a:r>
          </a:p>
          <a:p>
            <a:pPr algn="just">
              <a:buNone/>
            </a:pPr>
            <a:r>
              <a:rPr lang="ar-EG" sz="2900" b="1" dirty="0" smtClean="0"/>
              <a:t>وأنه إذا كان لابد من كتاب فى التربية الطبيعية فإنه (أميل) فى أجزائه المختلفة والذى يقدم التصور الكامل للمعلم.</a:t>
            </a:r>
            <a:endParaRPr lang="en-US" sz="2900" b="1" dirty="0" smtClean="0"/>
          </a:p>
          <a:p>
            <a:pPr marL="852678" lvl="0" indent="-742950" algn="just">
              <a:buNone/>
            </a:pPr>
            <a:endParaRPr lang="en-US" sz="2900" b="1" dirty="0" smtClean="0"/>
          </a:p>
        </p:txBody>
      </p:sp>
    </p:spTree>
  </p:cSld>
  <p:clrMapOvr>
    <a:masterClrMapping/>
  </p:clrMapOvr>
  <p:transition spd="med">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571480"/>
            <a:ext cx="8286808" cy="2714644"/>
          </a:xfrm>
        </p:spPr>
        <p:txBody>
          <a:bodyPr>
            <a:noAutofit/>
          </a:bodyPr>
          <a:lstStyle/>
          <a:p>
            <a:pPr algn="just">
              <a:buNone/>
            </a:pPr>
            <a:r>
              <a:rPr lang="ar-EG" sz="3000" b="1" dirty="0" smtClean="0">
                <a:solidFill>
                  <a:srgbClr val="C00000"/>
                </a:solidFill>
              </a:rPr>
              <a:t>كتاب اميل (أو فى التربية لروسو)</a:t>
            </a:r>
            <a:endParaRPr lang="en-US" sz="3000" b="1" dirty="0" smtClean="0">
              <a:solidFill>
                <a:srgbClr val="C00000"/>
              </a:solidFill>
            </a:endParaRPr>
          </a:p>
          <a:p>
            <a:pPr marL="624078" lvl="0" indent="-514350" algn="just">
              <a:buFont typeface="+mj-lt"/>
              <a:buAutoNum type="arabicPeriod"/>
            </a:pPr>
            <a:r>
              <a:rPr lang="ar-EG" sz="3000" b="1" dirty="0" smtClean="0"/>
              <a:t>الكتاب الأول يتناول روسو تربية اميل من حولك وحتى سن الخامسة (العناية بالجسم).</a:t>
            </a:r>
            <a:endParaRPr lang="en-US" sz="3000" b="1" dirty="0" smtClean="0"/>
          </a:p>
          <a:p>
            <a:pPr marL="624078" lvl="0" indent="-514350" algn="just">
              <a:buFont typeface="+mj-lt"/>
              <a:buAutoNum type="arabicPeriod"/>
            </a:pPr>
            <a:r>
              <a:rPr lang="ar-EG" sz="3000" b="1" dirty="0" smtClean="0"/>
              <a:t>الكتاب الثانى يتناول تربية إميل من الخامسة وحتى الثانية عشرة وهنا يكون دور المعلم سلبياً.</a:t>
            </a:r>
            <a:endParaRPr lang="en-US" sz="3000" b="1" dirty="0" smtClean="0"/>
          </a:p>
          <a:p>
            <a:pPr marL="624078" lvl="0" indent="-514350" algn="just">
              <a:buFont typeface="+mj-lt"/>
              <a:buAutoNum type="arabicPeriod"/>
            </a:pPr>
            <a:r>
              <a:rPr lang="ar-EG" sz="3000" b="1" dirty="0" smtClean="0"/>
              <a:t>الكتاب الثالث يهتم من روسو بتربية الطفل من سن الثانية عشر حتى الخامسة عشرة تعلم المهارات عن طريق العمل.</a:t>
            </a:r>
            <a:endParaRPr lang="en-US" sz="3000" b="1" dirty="0" smtClean="0"/>
          </a:p>
          <a:p>
            <a:pPr marL="624078" lvl="0" indent="-514350" algn="just">
              <a:buFont typeface="+mj-lt"/>
              <a:buAutoNum type="arabicPeriod"/>
            </a:pPr>
            <a:r>
              <a:rPr lang="ar-EG" sz="3000" b="1" dirty="0" smtClean="0"/>
              <a:t>الكتاب الرابع تربية أميل من الخامسة عشرة حتى العشرين تربية القلب.</a:t>
            </a:r>
            <a:endParaRPr lang="en-US" sz="3000" b="1" dirty="0" smtClean="0"/>
          </a:p>
          <a:p>
            <a:pPr marL="624078" lvl="0" indent="-514350" algn="just">
              <a:buFont typeface="+mj-lt"/>
              <a:buAutoNum type="arabicPeriod"/>
            </a:pPr>
            <a:r>
              <a:rPr lang="ar-EG" sz="3000" b="1" dirty="0" smtClean="0"/>
              <a:t>الكتاب الخامس: يعالج روسو تربية المرأة فيرى أن الأشخاص تربيتها إعدادها للحياة الزوجية ومن أجل إسعاد الرجل وتربية أولاده.</a:t>
            </a:r>
            <a:endParaRPr lang="en-US" sz="3000" b="1" dirty="0" smtClean="0"/>
          </a:p>
        </p:txBody>
      </p:sp>
    </p:spTree>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714356"/>
            <a:ext cx="8229600" cy="4525963"/>
          </a:xfrm>
        </p:spPr>
        <p:txBody>
          <a:bodyPr>
            <a:noAutofit/>
          </a:bodyPr>
          <a:lstStyle/>
          <a:p>
            <a:pPr lvl="0" algn="just"/>
            <a:r>
              <a:rPr lang="ar-EG" sz="3200" b="1" dirty="0" smtClean="0"/>
              <a:t>والباحث التربوى فى دراسته لتطور الفكر التربوى لن يستطيع أن يفهم مشروع بناء الإنسان فى أى مجتمع من المجتمعات فهماً سليماً إلا إذا قام بدراسة سليمة لذلك المجتمع وتلك الحضارة يتمكن من خلالها أن يلم بالمقومات السياسية لذلك المجتمع.</a:t>
            </a:r>
            <a:endParaRPr lang="en-US" sz="3200" b="1" dirty="0" smtClean="0"/>
          </a:p>
          <a:p>
            <a:pPr algn="just"/>
            <a:r>
              <a:rPr lang="ar-EG" sz="3200" b="1" dirty="0" smtClean="0"/>
              <a:t>وتأسيساً على ذلك لابد وأن نفرق بين تاريخ التربية وتطور الفكر التربوى – فتاريخ التربية يهتم بدراسة أوضاع التربية فى عصر من العصور التاريخية ، أما تطور الفكر التربوى فيهتم بشكل أساسى بإبراز آراء مفكر وفيلسوف التربية ودراسة تلك الآراء والتصورات ورؤاهم التربوية والتعليمية.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571480"/>
            <a:ext cx="8286808" cy="2714644"/>
          </a:xfrm>
        </p:spPr>
        <p:txBody>
          <a:bodyPr>
            <a:noAutofit/>
          </a:bodyPr>
          <a:lstStyle/>
          <a:p>
            <a:pPr algn="just"/>
            <a:r>
              <a:rPr lang="ar-EG" sz="3200" b="1" dirty="0" smtClean="0">
                <a:solidFill>
                  <a:srgbClr val="C00000"/>
                </a:solidFill>
              </a:rPr>
              <a:t>3- الطريقة فى الفلسفة الطبيعية</a:t>
            </a:r>
            <a:endParaRPr lang="en-US" sz="3200" b="1" dirty="0" smtClean="0">
              <a:solidFill>
                <a:srgbClr val="C00000"/>
              </a:solidFill>
            </a:endParaRPr>
          </a:p>
          <a:p>
            <a:pPr marL="624078" lvl="0" indent="-514350" algn="just">
              <a:buFont typeface="+mj-lt"/>
              <a:buAutoNum type="arabicPeriod"/>
            </a:pPr>
            <a:r>
              <a:rPr lang="ar-EG" sz="3200" b="1" dirty="0" smtClean="0"/>
              <a:t>يرى الطبيعيون أن السمة الاساسية فى استراتيجية المعلم هى (المناقشة) فيما يتعلمه التلميذ.</a:t>
            </a:r>
            <a:endParaRPr lang="en-US" sz="3200" b="1" dirty="0" smtClean="0"/>
          </a:p>
          <a:p>
            <a:pPr marL="624078" lvl="0" indent="-514350" algn="just">
              <a:buFont typeface="+mj-lt"/>
              <a:buAutoNum type="arabicPeriod"/>
            </a:pPr>
            <a:r>
              <a:rPr lang="ar-EG" sz="3200" b="1" dirty="0" smtClean="0"/>
              <a:t>الدافع هو لاساس فى طريقة التدريس.</a:t>
            </a:r>
            <a:endParaRPr lang="en-US" sz="3200" b="1" dirty="0" smtClean="0"/>
          </a:p>
          <a:p>
            <a:pPr marL="624078" lvl="0" indent="-514350" algn="just">
              <a:buFont typeface="+mj-lt"/>
              <a:buAutoNum type="arabicPeriod"/>
            </a:pPr>
            <a:r>
              <a:rPr lang="ar-EG" sz="3200" b="1" dirty="0" smtClean="0"/>
              <a:t>مراعاة الميول والقدرات وتنميتها.</a:t>
            </a:r>
            <a:endParaRPr lang="en-US" sz="3200" b="1" dirty="0" smtClean="0"/>
          </a:p>
          <a:p>
            <a:pPr marL="624078" lvl="0" indent="-514350" algn="just">
              <a:buFont typeface="+mj-lt"/>
              <a:buAutoNum type="arabicPeriod"/>
            </a:pPr>
            <a:r>
              <a:rPr lang="ar-EG" sz="3200" b="1" dirty="0" smtClean="0"/>
              <a:t>يجب معاملة الطفل على أنه طفل وليس رجلاً.</a:t>
            </a: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نتيجة بحث الصور عن مع أطيب التمنيات بالتوفيق والنجاح"/>
          <p:cNvPicPr>
            <a:picLocks noChangeAspect="1" noChangeArrowheads="1"/>
          </p:cNvPicPr>
          <p:nvPr/>
        </p:nvPicPr>
        <p:blipFill>
          <a:blip r:embed="rId2"/>
          <a:srcRect l="12958" r="11104" b="8500"/>
          <a:stretch>
            <a:fillRect/>
          </a:stretch>
        </p:blipFill>
        <p:spPr bwMode="auto">
          <a:xfrm>
            <a:off x="0" y="0"/>
            <a:ext cx="9144000" cy="6925088"/>
          </a:xfrm>
          <a:prstGeom prst="rect">
            <a:avLst/>
          </a:prstGeom>
          <a:noFill/>
        </p:spPr>
      </p:pic>
      <p:sp>
        <p:nvSpPr>
          <p:cNvPr id="4" name="Rectangle 3"/>
          <p:cNvSpPr/>
          <p:nvPr/>
        </p:nvSpPr>
        <p:spPr>
          <a:xfrm>
            <a:off x="857224" y="5786454"/>
            <a:ext cx="2252540" cy="830997"/>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EG"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أ.د/ كمال أحمد رباح</a:t>
            </a:r>
          </a:p>
          <a:p>
            <a:pPr algn="ctr"/>
            <a:r>
              <a:rPr lang="ar-EG"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أستاذ أصول التربية</a:t>
            </a:r>
            <a:endPar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659302239"/>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571480"/>
            <a:ext cx="8229600" cy="4525963"/>
          </a:xfrm>
        </p:spPr>
        <p:txBody>
          <a:bodyPr>
            <a:noAutofit/>
          </a:bodyPr>
          <a:lstStyle/>
          <a:p>
            <a:pPr algn="just">
              <a:buNone/>
            </a:pPr>
            <a:r>
              <a:rPr lang="ar-EG" sz="3600" b="1" dirty="0" smtClean="0">
                <a:solidFill>
                  <a:srgbClr val="C00000"/>
                </a:solidFill>
              </a:rPr>
              <a:t>أهمية دراسة تطور الفكر التربوى لمعلمى المستقبل:</a:t>
            </a:r>
            <a:endParaRPr lang="en-US" sz="3600" b="1" dirty="0" smtClean="0">
              <a:solidFill>
                <a:srgbClr val="C00000"/>
              </a:solidFill>
            </a:endParaRPr>
          </a:p>
          <a:p>
            <a:pPr lvl="0" algn="just"/>
            <a:r>
              <a:rPr lang="ar-EG" sz="3600" b="1" dirty="0" smtClean="0"/>
              <a:t>تساعد المعلم أن يكون صاحب رأى وله وجهة نظر عميقة فى كل ما يحيط به وخاصة القضايا التربوية.</a:t>
            </a:r>
            <a:endParaRPr lang="en-US" sz="3600" b="1" dirty="0" smtClean="0"/>
          </a:p>
          <a:p>
            <a:pPr lvl="0" algn="just"/>
            <a:r>
              <a:rPr lang="ar-EG" sz="3600" b="1" dirty="0" smtClean="0"/>
              <a:t>تجعله أكثر ثقة بنفسه وأكثر قدرة على فهم العملية التربوية وذلك من خلال إطلاعه على تجارب وأفكار المفكرين والفلاسفة.</a:t>
            </a:r>
            <a:endParaRPr lang="en-US" sz="3600" b="1" dirty="0" smtClean="0"/>
          </a:p>
          <a:p>
            <a:pPr algn="just"/>
            <a:r>
              <a:rPr lang="ar-EG" sz="3600" b="1" dirty="0" smtClean="0"/>
              <a:t>وتأسيساً على ما سبق تكون دراستنا لتطور الفكر التربوى قائمة على التعرف على النواحى الآتية لأهميتها فى فهم وتفسير الأفكار والنظريات والنظم التربوية التى نتناولها بالدراسة.</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571480"/>
            <a:ext cx="8229600" cy="4525963"/>
          </a:xfrm>
        </p:spPr>
        <p:txBody>
          <a:bodyPr>
            <a:noAutofit/>
          </a:bodyPr>
          <a:lstStyle/>
          <a:p>
            <a:pPr algn="just">
              <a:buNone/>
            </a:pPr>
            <a:r>
              <a:rPr lang="ar-EG" sz="2800" b="1" dirty="0" smtClean="0">
                <a:solidFill>
                  <a:srgbClr val="C00000"/>
                </a:solidFill>
              </a:rPr>
              <a:t>ولذا فالفكر التربوى لابد وأن ندرس فيه:</a:t>
            </a:r>
            <a:endParaRPr lang="en-US" sz="2800" b="1" dirty="0" smtClean="0">
              <a:solidFill>
                <a:srgbClr val="C00000"/>
              </a:solidFill>
            </a:endParaRPr>
          </a:p>
          <a:p>
            <a:pPr lvl="0" algn="just"/>
            <a:r>
              <a:rPr lang="ar-EG" sz="2800" b="1" dirty="0" smtClean="0"/>
              <a:t>الظروف الاجتماعية والاقتصادية والسياسية السائدة فى المجتمع.</a:t>
            </a:r>
            <a:endParaRPr lang="en-US" sz="2800" b="1" dirty="0" smtClean="0"/>
          </a:p>
          <a:p>
            <a:pPr lvl="0" algn="just"/>
            <a:r>
              <a:rPr lang="ar-EG" sz="2800" b="1" dirty="0" smtClean="0"/>
              <a:t>لابد وأن يتم فى الفكر التربوى بوجه خاص والفكر الإنسانى بوجه عام بكيف يفكر الإنسان (فكرته عن نفسه وتفسيره لمظاهر الكون وعلاقة الإنسان بالطبيعة ونوع القيم التى يعتنقها الإنسان).</a:t>
            </a:r>
            <a:endParaRPr lang="en-US" sz="2800" b="1" dirty="0" smtClean="0"/>
          </a:p>
          <a:p>
            <a:pPr lvl="0" algn="just"/>
            <a:r>
              <a:rPr lang="ar-EG" sz="2800" b="1" dirty="0" smtClean="0"/>
              <a:t>نوع النظم التربوية التى تتصل بحياة هذه المجتمعات وبطريقة تشكيل الأفراد لكى يتوافقوا من الحياة بشكل أو آخر ودور التربية فى هذا.</a:t>
            </a:r>
          </a:p>
          <a:p>
            <a:pPr algn="ctr">
              <a:buNone/>
            </a:pPr>
            <a:r>
              <a:rPr lang="ar-EG" sz="2800" b="1" dirty="0" smtClean="0">
                <a:solidFill>
                  <a:srgbClr val="C00000"/>
                </a:solidFill>
              </a:rPr>
              <a:t>أبنائنا الطلاب فى هذه المحاضرة سأتناول بالشرح والتحليل (المحاضرة الثانية)</a:t>
            </a:r>
            <a:endParaRPr lang="en-US" sz="2800" b="1" dirty="0" smtClean="0">
              <a:solidFill>
                <a:srgbClr val="C00000"/>
              </a:solidFill>
            </a:endParaRPr>
          </a:p>
          <a:p>
            <a:pPr algn="just">
              <a:buNone/>
            </a:pPr>
            <a:r>
              <a:rPr lang="ar-EG" sz="2800" b="1" dirty="0" smtClean="0">
                <a:solidFill>
                  <a:srgbClr val="C00000"/>
                </a:solidFill>
              </a:rPr>
              <a:t>اعلام الفكر التربوى اليونانى:</a:t>
            </a:r>
          </a:p>
          <a:p>
            <a:pPr algn="ctr">
              <a:buNone/>
            </a:pPr>
            <a:r>
              <a:rPr lang="ar-EG" sz="2800" b="1" dirty="0" smtClean="0">
                <a:solidFill>
                  <a:srgbClr val="C00000"/>
                </a:solidFill>
              </a:rPr>
              <a:t> (السوفسطائيون سقراط ، أفلاطون ، أرسطو)</a:t>
            </a:r>
            <a:endParaRPr lang="en-US" sz="2800" b="1" dirty="0" smtClean="0">
              <a:solidFill>
                <a:srgbClr val="C00000"/>
              </a:solidFill>
            </a:endParaRPr>
          </a:p>
          <a:p>
            <a:pPr lvl="0" algn="just">
              <a:buNone/>
            </a:pPr>
            <a:endParaRPr lang="en-US" sz="28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1428736"/>
            <a:ext cx="8572560" cy="3233556"/>
          </a:xfrm>
        </p:spPr>
        <p:txBody>
          <a:bodyPr>
            <a:noAutofit/>
          </a:bodyPr>
          <a:lstStyle/>
          <a:p>
            <a:pPr algn="just">
              <a:buNone/>
            </a:pPr>
            <a:r>
              <a:rPr lang="ar-EG" sz="3200" b="1" dirty="0" smtClean="0">
                <a:solidFill>
                  <a:srgbClr val="C00000"/>
                </a:solidFill>
              </a:rPr>
              <a:t>وسأبدأ بالسوفسطائيون:</a:t>
            </a:r>
            <a:endParaRPr lang="en-US" sz="3200" b="1" dirty="0" smtClean="0">
              <a:solidFill>
                <a:srgbClr val="C00000"/>
              </a:solidFill>
            </a:endParaRPr>
          </a:p>
          <a:p>
            <a:pPr algn="just">
              <a:buNone/>
            </a:pPr>
            <a:r>
              <a:rPr lang="ar-EG" sz="3200" b="1" dirty="0" smtClean="0"/>
              <a:t>	ظهرت جماعة السوفسطائيون فى القرن الرابع والثالث قبل الميلاد ونتيجة للاضطرابات التى حدثت فى أثينا.</a:t>
            </a:r>
            <a:endParaRPr lang="en-US" sz="3200" b="1" dirty="0" smtClean="0"/>
          </a:p>
          <a:p>
            <a:pPr algn="just">
              <a:buNone/>
            </a:pPr>
            <a:r>
              <a:rPr lang="ar-EG" sz="3200" b="1" dirty="0" smtClean="0"/>
              <a:t>	</a:t>
            </a:r>
            <a:r>
              <a:rPr lang="ar-EG" sz="3200" b="1" dirty="0" smtClean="0">
                <a:solidFill>
                  <a:srgbClr val="C00000"/>
                </a:solidFill>
              </a:rPr>
              <a:t>أشهر فلاسفتهم: </a:t>
            </a:r>
            <a:r>
              <a:rPr lang="ar-EG" sz="3200" b="1" dirty="0" smtClean="0"/>
              <a:t>بروتاجوراس (قال عبارته المشهورة الإنسان معيار أو مقياس الأشياء جميعاً) معيار أو مقياس ما يوجد من الأشياء ومعيار أو مقياس ما لا يوجد من الأشياء.</a:t>
            </a:r>
          </a:p>
          <a:p>
            <a:pPr algn="just">
              <a:buNone/>
            </a:pPr>
            <a:r>
              <a:rPr lang="ar-EG" sz="3200" b="1" dirty="0" smtClean="0"/>
              <a:t>فالأشياء بالنسبة لى على ما تبدو لى وبالنسبة لك على ما تبدو لك وأنت وأنا أليس إنسان (ليس هواء بعينه يرتعش فيه إنسان ولا يرتعش منه الآخر ، إذن فالمعرفة فى رأى بروتاجوراس حسية).</a:t>
            </a:r>
            <a:endParaRPr lang="en-US" sz="3200" b="1" dirty="0" smtClean="0"/>
          </a:p>
          <a:p>
            <a:pPr algn="just">
              <a:buNone/>
            </a:pPr>
            <a:endParaRPr lang="en-US" sz="3200" b="1" dirty="0"/>
          </a:p>
        </p:txBody>
      </p:sp>
      <p:sp>
        <p:nvSpPr>
          <p:cNvPr id="2" name="Title 1"/>
          <p:cNvSpPr>
            <a:spLocks noGrp="1"/>
          </p:cNvSpPr>
          <p:nvPr>
            <p:ph type="title"/>
          </p:nvPr>
        </p:nvSpPr>
        <p:spPr>
          <a:xfrm>
            <a:off x="2643174" y="500042"/>
            <a:ext cx="4400552" cy="857256"/>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4800" dirty="0" smtClean="0">
                <a:solidFill>
                  <a:srgbClr val="C00000"/>
                </a:solidFill>
              </a:rPr>
              <a:t>1- السوفسطائيون</a:t>
            </a:r>
            <a:endParaRPr lang="en-US" sz="48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1785926"/>
            <a:ext cx="8358246" cy="3233556"/>
          </a:xfrm>
        </p:spPr>
        <p:txBody>
          <a:bodyPr>
            <a:noAutofit/>
          </a:bodyPr>
          <a:lstStyle/>
          <a:p>
            <a:pPr algn="just"/>
            <a:r>
              <a:rPr lang="ar-EG" sz="3600" b="1" dirty="0" smtClean="0"/>
              <a:t>آمن سقراط بالحاجة إلى تربية من نوع ممتاز تربية إنسانية متجه إلى الإنسان ويكون موضوعها الرئيسى الجوهر الروحى للإنسان من خلال عبارة معبد دلفى التى قرأها سقراط (اعرف نفسك بنفسك).</a:t>
            </a:r>
            <a:endParaRPr lang="en-US" sz="3600" b="1" dirty="0" smtClean="0"/>
          </a:p>
          <a:p>
            <a:pPr algn="just"/>
            <a:r>
              <a:rPr lang="ar-EG" sz="3600" b="1" dirty="0" smtClean="0"/>
              <a:t>اشتهر سقراط بمنهج التهكم والتوليد.</a:t>
            </a:r>
            <a:endParaRPr lang="en-US" sz="3600" b="1" dirty="0" smtClean="0"/>
          </a:p>
          <a:p>
            <a:pPr algn="just"/>
            <a:r>
              <a:rPr lang="ar-EG" sz="3600" b="1" dirty="0" smtClean="0"/>
              <a:t>والتهكم معناه: سؤال سقراطى مع تصنع الجهل فكان سقراط يسأل السؤال ويتصنع أمام محدثيه بالجهل ليعرض الشكوك.</a:t>
            </a:r>
            <a:endParaRPr lang="en-US" sz="3600" b="1" dirty="0"/>
          </a:p>
        </p:txBody>
      </p:sp>
      <p:sp>
        <p:nvSpPr>
          <p:cNvPr id="2" name="Title 1"/>
          <p:cNvSpPr>
            <a:spLocks noGrp="1"/>
          </p:cNvSpPr>
          <p:nvPr>
            <p:ph type="title"/>
          </p:nvPr>
        </p:nvSpPr>
        <p:spPr>
          <a:xfrm>
            <a:off x="2643174" y="500042"/>
            <a:ext cx="4400552" cy="857256"/>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4800" dirty="0" smtClean="0">
                <a:solidFill>
                  <a:srgbClr val="C00000"/>
                </a:solidFill>
              </a:rPr>
              <a:t>2- سقراط</a:t>
            </a:r>
            <a:endParaRPr lang="en-US" sz="48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000108"/>
            <a:ext cx="8358246" cy="3233556"/>
          </a:xfrm>
        </p:spPr>
        <p:txBody>
          <a:bodyPr>
            <a:noAutofit/>
          </a:bodyPr>
          <a:lstStyle/>
          <a:p>
            <a:pPr algn="just"/>
            <a:r>
              <a:rPr lang="ar-EG" sz="4000" b="1" dirty="0" smtClean="0"/>
              <a:t>ويعقب ذلك الخطوة الثانية: (التوليد) ويعنى بها توليد الأفكار الصحيحة فى نفوس أو عقول تلاميذه وكان يقول فى هذا الصدد (أننى أصطنع صناعة أمى وهى قابلة تولد أجسام الرجال وأنا أولد نفوس أو عقول البشر).</a:t>
            </a:r>
            <a:endParaRPr lang="en-US" sz="4000" b="1" dirty="0" smtClean="0"/>
          </a:p>
          <a:p>
            <a:pPr algn="just"/>
            <a:r>
              <a:rPr lang="ar-EG" sz="4000" b="1" dirty="0" smtClean="0"/>
              <a:t>	وقد أكد سقراط إن الإنسان لا يمكنه أن يفعل الخير إلا إذا عرف ماهيته ، فالفضيلة علم والرذيلة جهل.</a:t>
            </a:r>
            <a:endParaRPr lang="en-US" sz="40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908</TotalTime>
  <Words>2004</Words>
  <PresentationFormat>On-screen Show (4:3)</PresentationFormat>
  <Paragraphs>206</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Concourse</vt:lpstr>
      <vt:lpstr>محاضرات مقرر  الفكر التربوى وتطبيقاته</vt:lpstr>
      <vt:lpstr>مقدمة</vt:lpstr>
      <vt:lpstr>المحاضرات الأولى: الفكر التربوى</vt:lpstr>
      <vt:lpstr>Slide 4</vt:lpstr>
      <vt:lpstr>Slide 5</vt:lpstr>
      <vt:lpstr>Slide 6</vt:lpstr>
      <vt:lpstr>1- السوفسطائيون</vt:lpstr>
      <vt:lpstr>2- سقراط</vt:lpstr>
      <vt:lpstr>Slide 9</vt:lpstr>
      <vt:lpstr>المحاضرة الثانية</vt:lpstr>
      <vt:lpstr>Slide 11</vt:lpstr>
      <vt:lpstr>Slide 12</vt:lpstr>
      <vt:lpstr>Slide 13</vt:lpstr>
      <vt:lpstr>Slide 14</vt:lpstr>
      <vt:lpstr>Slide 15</vt:lpstr>
      <vt:lpstr>Slide 16</vt:lpstr>
      <vt:lpstr>Slide 17</vt:lpstr>
      <vt:lpstr>Slide 18</vt:lpstr>
      <vt:lpstr>Slide 19</vt:lpstr>
      <vt:lpstr>Slide 20</vt:lpstr>
      <vt:lpstr>المحاضرة الثالثة</vt:lpstr>
      <vt:lpstr>Slide 22</vt:lpstr>
      <vt:lpstr>Slide 23</vt:lpstr>
      <vt:lpstr>Slide 24</vt:lpstr>
      <vt:lpstr>Slide 25</vt:lpstr>
      <vt:lpstr>Slide 26</vt:lpstr>
      <vt:lpstr>Slide 27</vt:lpstr>
      <vt:lpstr>Slide 28</vt:lpstr>
      <vt:lpstr>Slide 29</vt:lpstr>
      <vt:lpstr>Slide 30</vt:lpstr>
      <vt:lpstr>Slide 31</vt:lpstr>
      <vt:lpstr>المحاضرة الرابعة</vt:lpstr>
      <vt:lpstr>Slide 33</vt:lpstr>
      <vt:lpstr>Slide 34</vt:lpstr>
      <vt:lpstr>Slide 35</vt:lpstr>
      <vt:lpstr>Slide 36</vt:lpstr>
      <vt:lpstr>Slide 37</vt:lpstr>
      <vt:lpstr>Slide 38</vt:lpstr>
      <vt:lpstr>Slide 39</vt:lpstr>
      <vt:lpstr>Slide 40</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ماذا نقصد بغرفة الصف؟</dc:title>
  <dc:creator>Shadia</dc:creator>
  <cp:lastModifiedBy>Windows User</cp:lastModifiedBy>
  <cp:revision>147</cp:revision>
  <dcterms:created xsi:type="dcterms:W3CDTF">2019-06-16T19:59:17Z</dcterms:created>
  <dcterms:modified xsi:type="dcterms:W3CDTF">2020-03-17T21:12:58Z</dcterms:modified>
</cp:coreProperties>
</file>